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7" r:id="rId14"/>
    <p:sldId id="268" r:id="rId15"/>
    <p:sldId id="269" r:id="rId16"/>
    <p:sldId id="270" r:id="rId17"/>
    <p:sldId id="271" r:id="rId18"/>
    <p:sldId id="272" r:id="rId19"/>
    <p:sldId id="273" r:id="rId20"/>
    <p:sldId id="278" r:id="rId21"/>
    <p:sldId id="274" r:id="rId22"/>
    <p:sldId id="275" r:id="rId23"/>
    <p:sldId id="27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Ivy Wick" initials="IW" lastIdx="1" clrIdx="1">
    <p:extLst>
      <p:ext uri="{19B8F6BF-5375-455C-9EA6-DF929625EA0E}">
        <p15:presenceInfo xmlns:p15="http://schemas.microsoft.com/office/powerpoint/2012/main" userId="S::iwick@smp.org::8a276e13-0cfc-4af6-996b-112183f0d8ef" providerId="AD"/>
      </p:ext>
    </p:extLst>
  </p:cmAuthor>
  <p:cmAuthor id="3" name="Steven Ellair" initials="SE" lastIdx="4" clrIdx="2">
    <p:extLst>
      <p:ext uri="{19B8F6BF-5375-455C-9EA6-DF929625EA0E}">
        <p15:presenceInfo xmlns:p15="http://schemas.microsoft.com/office/powerpoint/2012/main" userId="S::sellair@smp.org::ad70234c-dccd-497b-bfbd-5adad4a1a918" providerId="AD"/>
      </p:ext>
    </p:extLst>
  </p:cmAuthor>
  <p:cmAuthor id="4" name="Becky Gochanour" initials="BG" lastIdx="2" clrIdx="3">
    <p:extLst>
      <p:ext uri="{19B8F6BF-5375-455C-9EA6-DF929625EA0E}">
        <p15:presenceInfo xmlns:p15="http://schemas.microsoft.com/office/powerpoint/2012/main" userId="S::rgochanour@smp.org::afafe086-c5d7-459e-82a8-30ca103da5c8" providerId="AD"/>
      </p:ext>
    </p:extLst>
  </p:cmAuthor>
  <p:cmAuthor id="5" name="Caren Yang" initials="CY" lastIdx="1" clrIdx="4">
    <p:extLst>
      <p:ext uri="{19B8F6BF-5375-455C-9EA6-DF929625EA0E}">
        <p15:presenceInfo xmlns:p15="http://schemas.microsoft.com/office/powerpoint/2012/main" userId="S::cyang@smp.org::c07c1777-f2c6-4df3-ab1f-595b6a8c38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77467" autoAdjust="0"/>
  </p:normalViewPr>
  <p:slideViewPr>
    <p:cSldViewPr>
      <p:cViewPr>
        <p:scale>
          <a:sx n="88" d="100"/>
          <a:sy n="88" d="100"/>
        </p:scale>
        <p:origin x="110" y="-1114"/>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12/3/2020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travelview/Shutterstock.com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dirty="0"/>
              <a:t>Reserving Confirmation to the bishop in the Latin Church emphasizes that the sacrament strengthens the communion of the newly confirmed with the bishop, and it highlights the connection of the sacrament with the apostolic origins of the Church.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lumMod val="65000"/>
                  </a:schemeClr>
                </a:solidFill>
              </a:rPr>
              <a:t>© Chat Karen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dirty="0">
                <a:solidFill>
                  <a:schemeClr val="bg1">
                    <a:lumMod val="65000"/>
                  </a:schemeClr>
                </a:solidFill>
              </a:rPr>
              <a:t>Notes: </a:t>
            </a:r>
            <a:r>
              <a:rPr lang="en-US" sz="1200" i="0" dirty="0">
                <a:solidFill>
                  <a:schemeClr val="bg1">
                    <a:lumMod val="65000"/>
                  </a:schemeClr>
                </a:solidFill>
              </a:rPr>
              <a:t>Ask the students, “If you have received your Confirmation, what type of preparation did you participate in?” “Were you aware of the requirements listed here?”</a:t>
            </a:r>
            <a:endParaRPr lang="en-US" sz="1200" i="1" dirty="0">
              <a:solidFill>
                <a:schemeClr val="bg1">
                  <a:lumMod val="65000"/>
                </a:schemeClr>
              </a:solidFill>
            </a:endParaRPr>
          </a:p>
          <a:p>
            <a:endParaRPr lang="en-US" sz="1200" i="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Halfpoint/Shutterstock.com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dirty="0">
                <a:latin typeface="Arial" pitchFamily="34" charset="0"/>
                <a:cs typeface="Arial" pitchFamily="34" charset="0"/>
              </a:rPr>
              <a:t>If you were uncertain as you began the preparation process to receive the Sacrament of Confirmation, that is normal!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Remind the students that you know that the world we live in does not make following Christ easy. Thankfully, the Holy Spirit is there to help us with his gifts of grace, courage, and love.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lumMod val="65000"/>
                  </a:schemeClr>
                </a:solidFill>
              </a:rPr>
              <a:t>© AG Photo Design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dirty="0">
                <a:latin typeface="Arial" pitchFamily="34" charset="0"/>
                <a:cs typeface="Arial" pitchFamily="34" charset="0"/>
              </a:rPr>
              <a:t>If you were uncertain as you began the preparation process to receive the Sacrament of Confirmation, that is normal!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Remind the students that you know that the world we live in does not make following Christ easy. Thankfully, the Holy Spirit is there to help us with his gifts of grace, courage, and love.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19298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Remind the students that Confirmation takes place within a Mass so that the fundamental connection of this sacrament with all of Christian initiation may stand out in a clear light.</a:t>
            </a:r>
          </a:p>
          <a:p>
            <a:endParaRPr lang="en-US" b="1" dirty="0">
              <a:solidFill>
                <a:srgbClr val="FF0000"/>
              </a:solidFill>
            </a:endParaRPr>
          </a:p>
          <a:p>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u="none" dirty="0"/>
              <a:t>© travelview/Shutterstock.com</a:t>
            </a:r>
          </a:p>
          <a:p>
            <a:endParaRPr lang="en-US" i="1" dirty="0"/>
          </a:p>
          <a:p>
            <a:r>
              <a:rPr lang="en-US" i="1" dirty="0"/>
              <a:t>Notes:</a:t>
            </a:r>
            <a:r>
              <a:rPr lang="en-US" dirty="0"/>
              <a:t> Remind the students that the renewal of Baptismal promises incudes a rejection of Satan and all his works, as well as a profession of their faith in God. Why do the candidates and the congregation say out loud that they reject Satan? Because it means we are rejecting sin. We promise to turn away from the darkness of sin and turn toward the light of Christ. This decision must be affirmed daily.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473541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0" dirty="0">
                <a:solidFill>
                  <a:srgbClr val="FF0000"/>
                </a:solidFill>
              </a:rPr>
              <a:t>© Ezz Mika Elya / Shutterstock.com</a:t>
            </a:r>
            <a:endParaRPr lang="en-US" b="0"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588073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u="none" dirty="0"/>
              <a:t>© Lincoln Beddoe / Shutterstock.com</a:t>
            </a:r>
          </a:p>
          <a:p>
            <a:endParaRPr lang="en-US" i="1" u="none" dirty="0"/>
          </a:p>
          <a:p>
            <a:r>
              <a:rPr lang="en-US" i="1" u="none" dirty="0"/>
              <a:t>Notes:</a:t>
            </a:r>
            <a:r>
              <a:rPr lang="en-US" dirty="0"/>
              <a:t> </a:t>
            </a:r>
            <a:r>
              <a:rPr lang="en-US" sz="1200" dirty="0"/>
              <a:t>Celebrating Confirmation within the Mass links Confirmation to Christian initiation as a whole, especially during the Eucharist, which is the culmination of the Sacraments of Christian Initiation. </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957932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pon piriya / Shutterstock.com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328263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Ratheesh Mohan NML / Shutterstock.com</a:t>
            </a:r>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158830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Prostock-studio/Shutterstock.com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2—the Sacraments of Christian Initiation. This chapter focuses on the Sacrament of Confirmation. </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Ratheesh Mohan NML / Shutterstock.com</a:t>
            </a:r>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3163716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SJ Shutter / Shutterstock.com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21</a:t>
            </a:fld>
            <a:endParaRPr lang="en-US" dirty="0"/>
          </a:p>
        </p:txBody>
      </p:sp>
    </p:spTree>
    <p:extLst>
      <p:ext uri="{BB962C8B-B14F-4D97-AF65-F5344CB8AC3E}">
        <p14:creationId xmlns:p14="http://schemas.microsoft.com/office/powerpoint/2010/main" val="4272961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jpegwiz/Shutterstock.com</a:t>
            </a:r>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22</a:t>
            </a:fld>
            <a:endParaRPr lang="en-US" dirty="0"/>
          </a:p>
        </p:txBody>
      </p:sp>
    </p:spTree>
    <p:extLst>
      <p:ext uri="{BB962C8B-B14F-4D97-AF65-F5344CB8AC3E}">
        <p14:creationId xmlns:p14="http://schemas.microsoft.com/office/powerpoint/2010/main" val="2590760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For a more in-depth look at each of these practices, direct the students to chapter 5, article 22, in the student book. Ask them which practice they think would be most challenging for them and why. Which do they think would be most helpful for them at this point?</a:t>
            </a:r>
          </a:p>
        </p:txBody>
      </p:sp>
      <p:sp>
        <p:nvSpPr>
          <p:cNvPr id="4" name="Slide Number Placeholder 3"/>
          <p:cNvSpPr>
            <a:spLocks noGrp="1"/>
          </p:cNvSpPr>
          <p:nvPr>
            <p:ph type="sldNum" sz="quarter" idx="5"/>
          </p:nvPr>
        </p:nvSpPr>
        <p:spPr/>
        <p:txBody>
          <a:bodyPr/>
          <a:lstStyle/>
          <a:p>
            <a:fld id="{720DC229-7167-44B8-9A48-0708C090EF13}" type="slidenum">
              <a:rPr lang="en-US" smtClean="0"/>
              <a:pPr/>
              <a:t>23</a:t>
            </a:fld>
            <a:endParaRPr lang="en-US" dirty="0"/>
          </a:p>
        </p:txBody>
      </p:sp>
    </p:spTree>
    <p:extLst>
      <p:ext uri="{BB962C8B-B14F-4D97-AF65-F5344CB8AC3E}">
        <p14:creationId xmlns:p14="http://schemas.microsoft.com/office/powerpoint/2010/main" val="3381966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Fouaddesigns/Shutterstock.com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if they know the important role the Holy Spirit has in the Sacrament of Confirmation. You may want to jot down their ideas to discuss at the end of the presentation or at the end of the unit. </a:t>
            </a:r>
            <a:endParaRPr lang="en-US" sz="1200" i="0" kern="1200" dirty="0">
              <a:solidFill>
                <a:schemeClr val="bg1">
                  <a:lumMod val="65000"/>
                </a:schemeClr>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FF0000"/>
                </a:solidFill>
              </a:rPr>
              <a:t>© Thoom/Shutterstock.com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solidFill>
                  <a:srgbClr val="FF0000"/>
                </a:solidFill>
              </a:rPr>
              <a:t>Notes: </a:t>
            </a:r>
            <a:r>
              <a:rPr lang="en-US" sz="1200" b="0" i="0" dirty="0">
                <a:solidFill>
                  <a:srgbClr val="FF0000"/>
                </a:solidFill>
              </a:rPr>
              <a:t>Ask the students if they have someone in their life whom they consider an advocate. What are their characteristics? How did this advocate come into their lives?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Thoom/Shutterstock.com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dirty="0"/>
              <a:t>Wind, fire, and “speaking in tongues” are all signs of the presence of the Holy Spirit.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Like wind, the Holy Spirit is not seen, but its effects are powerful. Like fire, the Holy Spirit purifies and leads us through darkness by his eternal light. Like ecstatic tongues of prayer, the Holy Spirit can be heard in many languages and in many ways. Ask the students what connections they can make between the Holy Spirit at Pentecost and the Holy Spirit at Confirmation.</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Art Babych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Ask the students why they think Baptism and Confirmation were eventually separated into separate liturgies, years apart from each other.</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Thoom/Shutterstock.com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 the restored order, </a:t>
            </a:r>
            <a:r>
              <a:rPr lang="en-US" dirty="0"/>
              <a:t>a baptized child who has reached the age of reason will receive Confirmation followed by First Communion in the same liturgy.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Tell the students that the age of discretion, or reason, is around seven years old. Why do they think the Church settled on this as a time that students can understand the sacraments?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1"/>
            <a:ext cx="9144000" cy="1371600"/>
          </a:xfrm>
        </p:spPr>
        <p:txBody>
          <a:bodyPr>
            <a:normAutofit/>
          </a:bodyPr>
          <a:lstStyle/>
          <a:p>
            <a:r>
              <a:rPr lang="en-US" dirty="0"/>
              <a:t>Confirmation</a:t>
            </a:r>
          </a:p>
        </p:txBody>
      </p:sp>
      <p:sp>
        <p:nvSpPr>
          <p:cNvPr id="3" name="Subtitle 2"/>
          <p:cNvSpPr txBox="1">
            <a:spLocks/>
          </p:cNvSpPr>
          <p:nvPr/>
        </p:nvSpPr>
        <p:spPr>
          <a:xfrm>
            <a:off x="-30866" y="3352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2, Chapter 5</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TX006845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8200"/>
            <a:ext cx="7162801" cy="838200"/>
          </a:xfrm>
        </p:spPr>
        <p:txBody>
          <a:bodyPr>
            <a:normAutofit/>
          </a:bodyPr>
          <a:lstStyle/>
          <a:p>
            <a:r>
              <a:rPr lang="en-US" dirty="0"/>
              <a:t>The Bishop and Confirmation</a:t>
            </a:r>
          </a:p>
        </p:txBody>
      </p:sp>
      <p:sp>
        <p:nvSpPr>
          <p:cNvPr id="3" name="Content Placeholder 2"/>
          <p:cNvSpPr>
            <a:spLocks noGrp="1"/>
          </p:cNvSpPr>
          <p:nvPr>
            <p:ph idx="1"/>
          </p:nvPr>
        </p:nvSpPr>
        <p:spPr>
          <a:xfrm>
            <a:off x="862940" y="1589087"/>
            <a:ext cx="8128660" cy="4144963"/>
          </a:xfrm>
        </p:spPr>
        <p:txBody>
          <a:bodyPr>
            <a:noAutofit/>
          </a:bodyPr>
          <a:lstStyle/>
          <a:p>
            <a:pPr marL="0" indent="0">
              <a:lnSpc>
                <a:spcPct val="114000"/>
              </a:lnSpc>
              <a:spcBef>
                <a:spcPts val="0"/>
              </a:spcBef>
              <a:buNone/>
            </a:pPr>
            <a:r>
              <a:rPr lang="en-US" sz="2200" dirty="0"/>
              <a:t>The bishop is the ordinary minister of Confirmation.</a:t>
            </a:r>
            <a:br>
              <a:rPr lang="en-US" sz="2200" dirty="0"/>
            </a:br>
            <a:r>
              <a:rPr lang="en-US" sz="2200" dirty="0"/>
              <a:t>Why is communion with the bishop so important?</a:t>
            </a:r>
          </a:p>
          <a:p>
            <a:pPr marL="344488" indent="-344488">
              <a:lnSpc>
                <a:spcPct val="114000"/>
              </a:lnSpc>
              <a:spcBef>
                <a:spcPts val="0"/>
              </a:spcBef>
              <a:buAutoNum type="arabicPeriod"/>
            </a:pPr>
            <a:r>
              <a:rPr lang="en-US" sz="2200" dirty="0"/>
              <a:t>The bishop is a sign that the </a:t>
            </a:r>
            <a:br>
              <a:rPr lang="en-US" sz="2200" dirty="0"/>
            </a:br>
            <a:r>
              <a:rPr lang="en-US" sz="2200" dirty="0"/>
              <a:t>Church is truly one (unified), </a:t>
            </a:r>
            <a:br>
              <a:rPr lang="en-US" sz="2200" dirty="0"/>
            </a:br>
            <a:r>
              <a:rPr lang="en-US" sz="2200" dirty="0"/>
              <a:t>catholic (universal), and apostolic </a:t>
            </a:r>
            <a:br>
              <a:rPr lang="en-US" sz="2200" dirty="0"/>
            </a:br>
            <a:r>
              <a:rPr lang="en-US" sz="2200" dirty="0"/>
              <a:t>(descended from the Apostles). </a:t>
            </a:r>
          </a:p>
          <a:p>
            <a:pPr marL="344488" indent="-344488">
              <a:lnSpc>
                <a:spcPct val="114000"/>
              </a:lnSpc>
              <a:spcBef>
                <a:spcPts val="0"/>
              </a:spcBef>
              <a:buAutoNum type="arabicPeriod"/>
            </a:pPr>
            <a:r>
              <a:rPr lang="en-US" sz="2200" dirty="0"/>
              <a:t>The line of bishops can be traced </a:t>
            </a:r>
            <a:br>
              <a:rPr lang="en-US" sz="2200" dirty="0"/>
            </a:br>
            <a:r>
              <a:rPr lang="en-US" sz="2200" dirty="0"/>
              <a:t>back to the Apostles, the ones </a:t>
            </a:r>
            <a:br>
              <a:rPr lang="en-US" sz="2200" dirty="0"/>
            </a:br>
            <a:r>
              <a:rPr lang="en-US" sz="2200" dirty="0"/>
              <a:t>whom Jesus chose to lead his </a:t>
            </a:r>
            <a:br>
              <a:rPr lang="en-US" sz="2200" dirty="0"/>
            </a:br>
            <a:r>
              <a:rPr lang="en-US" sz="2200" dirty="0"/>
              <a:t>Church at the beginning. This is </a:t>
            </a:r>
            <a:br>
              <a:rPr lang="en-US" sz="2200" dirty="0"/>
            </a:br>
            <a:r>
              <a:rPr lang="en-US" sz="2200" dirty="0"/>
              <a:t>called </a:t>
            </a:r>
            <a:r>
              <a:rPr lang="en-US" sz="2200" b="1" dirty="0"/>
              <a:t>Apostolic Succession</a:t>
            </a:r>
            <a:r>
              <a:rPr lang="en-US" sz="2200" dirty="0"/>
              <a:t>.</a:t>
            </a:r>
            <a:r>
              <a:rPr lang="en-US" sz="2200" b="1" dirty="0"/>
              <a:t> </a:t>
            </a:r>
          </a:p>
        </p:txBody>
      </p:sp>
      <p:pic>
        <p:nvPicPr>
          <p:cNvPr id="6" name="Picture 5" descr="A group of people standing in a room&#10;&#10;Description automatically generated">
            <a:extLst>
              <a:ext uri="{FF2B5EF4-FFF2-40B4-BE49-F238E27FC236}">
                <a16:creationId xmlns:a16="http://schemas.microsoft.com/office/drawing/2014/main" id="{B44E807F-74A9-4AA2-838B-82987A43AAAB}"/>
              </a:ext>
            </a:extLst>
          </p:cNvPr>
          <p:cNvPicPr>
            <a:picLocks noChangeAspect="1"/>
          </p:cNvPicPr>
          <p:nvPr/>
        </p:nvPicPr>
        <p:blipFill rotWithShape="1">
          <a:blip r:embed="rId3">
            <a:extLst>
              <a:ext uri="{28A0092B-C50C-407E-A947-70E740481C1C}">
                <a14:useLocalDpi xmlns:a14="http://schemas.microsoft.com/office/drawing/2010/main" val="0"/>
              </a:ext>
            </a:extLst>
          </a:blip>
          <a:srcRect l="5974" t="34914"/>
          <a:stretch/>
        </p:blipFill>
        <p:spPr>
          <a:xfrm>
            <a:off x="5709519" y="2514600"/>
            <a:ext cx="3434481" cy="35643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8229600" cy="1295400"/>
          </a:xfrm>
        </p:spPr>
        <p:txBody>
          <a:bodyPr>
            <a:normAutofit/>
          </a:bodyPr>
          <a:lstStyle/>
          <a:p>
            <a:r>
              <a:rPr lang="en-US" dirty="0"/>
              <a:t>Who Can Receive </a:t>
            </a:r>
            <a:br>
              <a:rPr lang="en-US" dirty="0"/>
            </a:br>
            <a:r>
              <a:rPr lang="en-US" dirty="0"/>
              <a:t>the Sacrament of Confirmation?</a:t>
            </a:r>
          </a:p>
        </p:txBody>
      </p:sp>
      <p:sp>
        <p:nvSpPr>
          <p:cNvPr id="3" name="Content Placeholder 2"/>
          <p:cNvSpPr>
            <a:spLocks noGrp="1"/>
          </p:cNvSpPr>
          <p:nvPr>
            <p:ph idx="1"/>
          </p:nvPr>
        </p:nvSpPr>
        <p:spPr>
          <a:xfrm>
            <a:off x="3429000" y="2048494"/>
            <a:ext cx="5486400" cy="4038600"/>
          </a:xfrm>
        </p:spPr>
        <p:txBody>
          <a:bodyPr>
            <a:noAutofit/>
          </a:bodyPr>
          <a:lstStyle/>
          <a:p>
            <a:pPr marL="344488" indent="-344488">
              <a:lnSpc>
                <a:spcPct val="114000"/>
              </a:lnSpc>
              <a:spcBef>
                <a:spcPts val="0"/>
              </a:spcBef>
              <a:buAutoNum type="arabicPeriod"/>
            </a:pPr>
            <a:r>
              <a:rPr lang="en-US" sz="2200" dirty="0"/>
              <a:t>Candidates must be within the </a:t>
            </a:r>
            <a:br>
              <a:rPr lang="en-US" sz="2200" dirty="0"/>
            </a:br>
            <a:r>
              <a:rPr lang="en-US" sz="2200" dirty="0"/>
              <a:t>required age range.</a:t>
            </a:r>
          </a:p>
          <a:p>
            <a:pPr marL="344488" indent="-344488">
              <a:lnSpc>
                <a:spcPct val="114000"/>
              </a:lnSpc>
              <a:spcBef>
                <a:spcPts val="0"/>
              </a:spcBef>
              <a:buAutoNum type="arabicPeriod"/>
            </a:pPr>
            <a:r>
              <a:rPr lang="en-US" sz="2200" dirty="0"/>
              <a:t>They must profess the faith.</a:t>
            </a:r>
          </a:p>
          <a:p>
            <a:pPr marL="344488" indent="-344488">
              <a:lnSpc>
                <a:spcPct val="114000"/>
              </a:lnSpc>
              <a:spcBef>
                <a:spcPts val="0"/>
              </a:spcBef>
              <a:buAutoNum type="arabicPeriod"/>
            </a:pPr>
            <a:r>
              <a:rPr lang="en-US" sz="2200" dirty="0"/>
              <a:t>They must be in a state of grace.</a:t>
            </a:r>
          </a:p>
          <a:p>
            <a:pPr marL="344488" indent="-344488">
              <a:lnSpc>
                <a:spcPct val="114000"/>
              </a:lnSpc>
              <a:spcBef>
                <a:spcPts val="0"/>
              </a:spcBef>
              <a:buAutoNum type="arabicPeriod"/>
            </a:pPr>
            <a:r>
              <a:rPr lang="en-US" sz="2200" dirty="0"/>
              <a:t>They must desire to receive the sacrament.</a:t>
            </a:r>
          </a:p>
          <a:p>
            <a:pPr marL="344488" indent="-344488">
              <a:lnSpc>
                <a:spcPct val="114000"/>
              </a:lnSpc>
              <a:spcBef>
                <a:spcPts val="0"/>
              </a:spcBef>
              <a:buAutoNum type="arabicPeriod"/>
            </a:pPr>
            <a:r>
              <a:rPr lang="en-US" sz="2200" dirty="0"/>
              <a:t>They must intend to live as a disciple </a:t>
            </a:r>
            <a:br>
              <a:rPr lang="en-US" sz="2200" dirty="0"/>
            </a:br>
            <a:r>
              <a:rPr lang="en-US" sz="2200" dirty="0"/>
              <a:t>of Christ and a witness to the faith, </a:t>
            </a:r>
            <a:br>
              <a:rPr lang="en-US" sz="2200" dirty="0"/>
            </a:br>
            <a:r>
              <a:rPr lang="en-US" sz="2200" dirty="0"/>
              <a:t>both within the Church and in the world. </a:t>
            </a:r>
          </a:p>
        </p:txBody>
      </p:sp>
      <p:pic>
        <p:nvPicPr>
          <p:cNvPr id="5" name="Picture 4" descr="A person sitting at sunset&#10;&#10;Description automatically generated">
            <a:extLst>
              <a:ext uri="{FF2B5EF4-FFF2-40B4-BE49-F238E27FC236}">
                <a16:creationId xmlns:a16="http://schemas.microsoft.com/office/drawing/2014/main" id="{423B2AFC-2869-45D0-834E-767C31607F98}"/>
              </a:ext>
            </a:extLst>
          </p:cNvPr>
          <p:cNvPicPr>
            <a:picLocks noChangeAspect="1"/>
          </p:cNvPicPr>
          <p:nvPr/>
        </p:nvPicPr>
        <p:blipFill rotWithShape="1">
          <a:blip r:embed="rId3">
            <a:extLst>
              <a:ext uri="{28A0092B-C50C-407E-A947-70E740481C1C}">
                <a14:useLocalDpi xmlns:a14="http://schemas.microsoft.com/office/drawing/2010/main" val="0"/>
              </a:ext>
            </a:extLst>
          </a:blip>
          <a:srcRect l="1" t="10000" r="45393" b="6000"/>
          <a:stretch/>
        </p:blipFill>
        <p:spPr>
          <a:xfrm>
            <a:off x="4948" y="2057400"/>
            <a:ext cx="3119252" cy="3200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341F8F-C508-4AFB-AFCB-76B61AADD24C}"/>
              </a:ext>
            </a:extLst>
          </p:cNvPr>
          <p:cNvSpPr txBox="1"/>
          <p:nvPr/>
        </p:nvSpPr>
        <p:spPr bwMode="auto">
          <a:xfrm>
            <a:off x="3962400" y="1600200"/>
            <a:ext cx="4572000" cy="5181600"/>
          </a:xfrm>
          <a:prstGeom prst="rect">
            <a:avLst/>
          </a:prstGeom>
        </p:spPr>
        <p:txBody>
          <a:bodyPr vert="horz" lIns="91440" tIns="45720" rIns="91440" bIns="45720" rtlCol="0">
            <a:noAutofit/>
          </a:bodyPr>
          <a:lstStyle/>
          <a:p>
            <a:pPr marL="225425" indent="-225425">
              <a:lnSpc>
                <a:spcPct val="114000"/>
              </a:lnSpc>
              <a:buFont typeface="Arial" panose="020B0604020202020204" pitchFamily="34" charset="0"/>
              <a:buChar char="•"/>
            </a:pPr>
            <a:r>
              <a:rPr lang="en-US" sz="2400" dirty="0">
                <a:latin typeface="Arial" pitchFamily="34" charset="0"/>
                <a:cs typeface="Arial" pitchFamily="34" charset="0"/>
              </a:rPr>
              <a:t>Receiving the Sacrament </a:t>
            </a:r>
            <a:br>
              <a:rPr lang="en-US" sz="2400" dirty="0">
                <a:latin typeface="Arial" pitchFamily="34" charset="0"/>
                <a:cs typeface="Arial" pitchFamily="34" charset="0"/>
              </a:rPr>
            </a:br>
            <a:r>
              <a:rPr lang="en-US" sz="2400" dirty="0">
                <a:latin typeface="Arial" pitchFamily="34" charset="0"/>
                <a:cs typeface="Arial" pitchFamily="34" charset="0"/>
              </a:rPr>
              <a:t>of Confirmation is a big commitment, so reflecting </a:t>
            </a:r>
            <a:br>
              <a:rPr lang="en-US" sz="2400" dirty="0">
                <a:latin typeface="Arial" pitchFamily="34" charset="0"/>
                <a:cs typeface="Arial" pitchFamily="34" charset="0"/>
              </a:rPr>
            </a:br>
            <a:r>
              <a:rPr lang="en-US" sz="2400" dirty="0">
                <a:latin typeface="Arial" pitchFamily="34" charset="0"/>
                <a:cs typeface="Arial" pitchFamily="34" charset="0"/>
              </a:rPr>
              <a:t>and praying about taking this important step is crucial.</a:t>
            </a:r>
          </a:p>
          <a:p>
            <a:pPr marL="225425" indent="-225425">
              <a:lnSpc>
                <a:spcPct val="114000"/>
              </a:lnSpc>
              <a:buFont typeface="Arial" panose="020B0604020202020204" pitchFamily="34" charset="0"/>
              <a:buChar char="•"/>
            </a:pPr>
            <a:r>
              <a:rPr lang="en-US" sz="2400" dirty="0">
                <a:latin typeface="Arial" pitchFamily="34" charset="0"/>
                <a:cs typeface="Arial" pitchFamily="34" charset="0"/>
              </a:rPr>
              <a:t>This process of prayerful decision-making is called </a:t>
            </a:r>
            <a:r>
              <a:rPr lang="en-US" sz="2400" b="1" dirty="0">
                <a:latin typeface="Arial" pitchFamily="34" charset="0"/>
                <a:cs typeface="Arial" pitchFamily="34" charset="0"/>
              </a:rPr>
              <a:t>discernment</a:t>
            </a:r>
            <a:r>
              <a:rPr lang="en-US" sz="2400" dirty="0">
                <a:latin typeface="Arial" pitchFamily="34" charset="0"/>
                <a:cs typeface="Arial" pitchFamily="34" charset="0"/>
              </a:rPr>
              <a:t>.</a:t>
            </a:r>
            <a:r>
              <a:rPr lang="en-US" sz="2400" b="1" dirty="0">
                <a:latin typeface="Arial" pitchFamily="34" charset="0"/>
                <a:cs typeface="Arial" pitchFamily="34" charset="0"/>
              </a:rPr>
              <a:t>  </a:t>
            </a:r>
          </a:p>
          <a:p>
            <a:pPr marL="225425" indent="-225425">
              <a:lnSpc>
                <a:spcPct val="114000"/>
              </a:lnSpc>
              <a:buFont typeface="Arial" panose="020B0604020202020204" pitchFamily="34" charset="0"/>
              <a:buChar char="•"/>
            </a:pPr>
            <a:r>
              <a:rPr lang="en-US" sz="2400" dirty="0">
                <a:latin typeface="Arial" pitchFamily="34" charset="0"/>
                <a:cs typeface="Arial" pitchFamily="34" charset="0"/>
              </a:rPr>
              <a:t>How did you decide whom to ask to be your sponsor?</a:t>
            </a:r>
          </a:p>
        </p:txBody>
      </p:sp>
      <p:sp>
        <p:nvSpPr>
          <p:cNvPr id="2" name="Title 1"/>
          <p:cNvSpPr>
            <a:spLocks noGrp="1"/>
          </p:cNvSpPr>
          <p:nvPr>
            <p:ph type="body" sz="quarter" idx="12"/>
          </p:nvPr>
        </p:nvSpPr>
        <p:spPr>
          <a:xfrm>
            <a:off x="838200" y="975518"/>
            <a:ext cx="7315200" cy="487363"/>
          </a:xfrm>
        </p:spPr>
        <p:txBody>
          <a:bodyPr vert="horz" lIns="91440" tIns="45720" rIns="91440" bIns="45720" rtlCol="0">
            <a:normAutofit lnSpcReduction="10000"/>
          </a:bodyPr>
          <a:lstStyle/>
          <a:p>
            <a:r>
              <a:rPr lang="en-US" b="1" kern="1200" dirty="0">
                <a:latin typeface="Arial" pitchFamily="34" charset="0"/>
                <a:ea typeface="+mn-ea"/>
                <a:cs typeface="Arial" pitchFamily="34" charset="0"/>
              </a:rPr>
              <a:t>Confirmation and Discernment</a:t>
            </a:r>
          </a:p>
        </p:txBody>
      </p:sp>
      <p:pic>
        <p:nvPicPr>
          <p:cNvPr id="5" name="Picture 4" descr="A picture containing person, outdoor, building, person&#10;&#10;Description automatically generated">
            <a:extLst>
              <a:ext uri="{FF2B5EF4-FFF2-40B4-BE49-F238E27FC236}">
                <a16:creationId xmlns:a16="http://schemas.microsoft.com/office/drawing/2014/main" id="{C75E67F1-922D-4650-A63A-F06A607EBD1C}"/>
              </a:ext>
            </a:extLst>
          </p:cNvPr>
          <p:cNvPicPr>
            <a:picLocks noChangeAspect="1"/>
          </p:cNvPicPr>
          <p:nvPr/>
        </p:nvPicPr>
        <p:blipFill rotWithShape="1">
          <a:blip r:embed="rId3">
            <a:extLst>
              <a:ext uri="{28A0092B-C50C-407E-A947-70E740481C1C}">
                <a14:useLocalDpi xmlns:a14="http://schemas.microsoft.com/office/drawing/2010/main" val="0"/>
              </a:ext>
            </a:extLst>
          </a:blip>
          <a:srcRect l="19902" t="-28" r="10012" b="28"/>
          <a:stretch/>
        </p:blipFill>
        <p:spPr>
          <a:xfrm>
            <a:off x="0" y="1678616"/>
            <a:ext cx="3733800" cy="355345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341F8F-C508-4AFB-AFCB-76B61AADD24C}"/>
              </a:ext>
            </a:extLst>
          </p:cNvPr>
          <p:cNvSpPr txBox="1"/>
          <p:nvPr/>
        </p:nvSpPr>
        <p:spPr bwMode="auto">
          <a:xfrm>
            <a:off x="3962400" y="1600200"/>
            <a:ext cx="4724400" cy="5181600"/>
          </a:xfrm>
          <a:prstGeom prst="rect">
            <a:avLst/>
          </a:prstGeom>
        </p:spPr>
        <p:txBody>
          <a:bodyPr vert="horz" lIns="91440" tIns="45720" rIns="91440" bIns="45720" rtlCol="0">
            <a:noAutofit/>
          </a:bodyPr>
          <a:lstStyle/>
          <a:p>
            <a:pPr marL="225425" indent="-225425">
              <a:lnSpc>
                <a:spcPct val="114000"/>
              </a:lnSpc>
              <a:buFont typeface="Arial" panose="020B0604020202020204" pitchFamily="34" charset="0"/>
              <a:buChar char="•"/>
            </a:pPr>
            <a:r>
              <a:rPr lang="en-US" sz="2200" dirty="0">
                <a:latin typeface="Arial" pitchFamily="34" charset="0"/>
                <a:cs typeface="Arial" pitchFamily="34" charset="0"/>
              </a:rPr>
              <a:t>Whomever you chose as a sponsor, their role was to be </a:t>
            </a:r>
            <a:br>
              <a:rPr lang="en-US" sz="2200" dirty="0">
                <a:latin typeface="Arial" pitchFamily="34" charset="0"/>
                <a:cs typeface="Arial" pitchFamily="34" charset="0"/>
              </a:rPr>
            </a:br>
            <a:r>
              <a:rPr lang="en-US" sz="2200" dirty="0">
                <a:latin typeface="Arial" pitchFamily="34" charset="0"/>
                <a:cs typeface="Arial" pitchFamily="34" charset="0"/>
              </a:rPr>
              <a:t>an important part of guiding you through the process, supporting you and answering any questions that came up outside the preparation sessions. </a:t>
            </a:r>
          </a:p>
          <a:p>
            <a:pPr marL="225425" indent="-225425">
              <a:lnSpc>
                <a:spcPct val="114000"/>
              </a:lnSpc>
              <a:buFont typeface="Arial" panose="020B0604020202020204" pitchFamily="34" charset="0"/>
              <a:buChar char="•"/>
            </a:pPr>
            <a:r>
              <a:rPr lang="en-US" sz="2200" dirty="0">
                <a:latin typeface="Arial" pitchFamily="34" charset="0"/>
                <a:cs typeface="Arial" pitchFamily="34" charset="0"/>
              </a:rPr>
              <a:t>Your sponsor will continue to be a model for how to live out your faith in your everyday life, as well as participating in weekly Mass and the sacraments.</a:t>
            </a:r>
          </a:p>
        </p:txBody>
      </p:sp>
      <p:sp>
        <p:nvSpPr>
          <p:cNvPr id="2" name="Title 1"/>
          <p:cNvSpPr>
            <a:spLocks noGrp="1"/>
          </p:cNvSpPr>
          <p:nvPr>
            <p:ph type="body" sz="quarter" idx="12"/>
          </p:nvPr>
        </p:nvSpPr>
        <p:spPr>
          <a:xfrm>
            <a:off x="838200" y="975518"/>
            <a:ext cx="7315200" cy="487363"/>
          </a:xfrm>
        </p:spPr>
        <p:txBody>
          <a:bodyPr vert="horz" lIns="91440" tIns="45720" rIns="91440" bIns="45720" rtlCol="0">
            <a:normAutofit/>
          </a:bodyPr>
          <a:lstStyle/>
          <a:p>
            <a:r>
              <a:rPr lang="en-US" sz="2000" b="1" kern="1200" dirty="0">
                <a:latin typeface="Arial" pitchFamily="34" charset="0"/>
                <a:ea typeface="+mn-ea"/>
                <a:cs typeface="Arial" pitchFamily="34" charset="0"/>
              </a:rPr>
              <a:t>Confirmation and Discernment (continued)</a:t>
            </a:r>
          </a:p>
        </p:txBody>
      </p:sp>
      <p:pic>
        <p:nvPicPr>
          <p:cNvPr id="5" name="Picture 4" descr="A person standing in front of a building&#10;&#10;Description automatically generated">
            <a:extLst>
              <a:ext uri="{FF2B5EF4-FFF2-40B4-BE49-F238E27FC236}">
                <a16:creationId xmlns:a16="http://schemas.microsoft.com/office/drawing/2014/main" id="{57705BB2-BFD7-4581-81A4-24AFD4B2A22C}"/>
              </a:ext>
            </a:extLst>
          </p:cNvPr>
          <p:cNvPicPr>
            <a:picLocks noChangeAspect="1"/>
          </p:cNvPicPr>
          <p:nvPr/>
        </p:nvPicPr>
        <p:blipFill rotWithShape="1">
          <a:blip r:embed="rId3">
            <a:extLst>
              <a:ext uri="{28A0092B-C50C-407E-A947-70E740481C1C}">
                <a14:useLocalDpi xmlns:a14="http://schemas.microsoft.com/office/drawing/2010/main" val="0"/>
              </a:ext>
            </a:extLst>
          </a:blip>
          <a:srcRect l="25863" r="3247"/>
          <a:stretch/>
        </p:blipFill>
        <p:spPr>
          <a:xfrm>
            <a:off x="0" y="1752600"/>
            <a:ext cx="3733800" cy="3513124"/>
          </a:xfrm>
          <a:prstGeom prst="rect">
            <a:avLst/>
          </a:prstGeom>
        </p:spPr>
      </p:pic>
    </p:spTree>
    <p:extLst>
      <p:ext uri="{BB962C8B-B14F-4D97-AF65-F5344CB8AC3E}">
        <p14:creationId xmlns:p14="http://schemas.microsoft.com/office/powerpoint/2010/main" val="2193244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1143000" y="914400"/>
            <a:ext cx="8229600" cy="533400"/>
          </a:xfrm>
        </p:spPr>
        <p:txBody>
          <a:bodyPr anchor="ctr">
            <a:normAutofit/>
          </a:bodyPr>
          <a:lstStyle/>
          <a:p>
            <a:r>
              <a:rPr lang="en-US" dirty="0"/>
              <a:t>Celebrating the Order of Confirmation</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143000" y="1570037"/>
            <a:ext cx="7772400" cy="4373563"/>
          </a:xfrm>
        </p:spPr>
        <p:txBody>
          <a:bodyPr>
            <a:noAutofit/>
          </a:bodyPr>
          <a:lstStyle/>
          <a:p>
            <a:pPr marL="0" indent="0">
              <a:lnSpc>
                <a:spcPct val="114000"/>
              </a:lnSpc>
              <a:spcBef>
                <a:spcPts val="0"/>
              </a:spcBef>
              <a:spcAft>
                <a:spcPts val="600"/>
              </a:spcAft>
              <a:buNone/>
            </a:pPr>
            <a:r>
              <a:rPr lang="en-US" sz="2200" dirty="0"/>
              <a:t>Confirmation includes all the following elements:</a:t>
            </a:r>
          </a:p>
          <a:p>
            <a:pPr>
              <a:lnSpc>
                <a:spcPct val="114000"/>
              </a:lnSpc>
              <a:spcBef>
                <a:spcPts val="0"/>
              </a:spcBef>
            </a:pPr>
            <a:r>
              <a:rPr lang="en-US" sz="2200" b="1" dirty="0"/>
              <a:t>Introductory Rites:</a:t>
            </a:r>
            <a:r>
              <a:rPr lang="en-US" sz="2200" dirty="0"/>
              <a:t> The sacrament begins with the gathering of the assembly, including the candidates, sponsors, and other members of the community.</a:t>
            </a:r>
          </a:p>
          <a:p>
            <a:pPr>
              <a:lnSpc>
                <a:spcPct val="114000"/>
              </a:lnSpc>
              <a:spcBef>
                <a:spcPts val="0"/>
              </a:spcBef>
            </a:pPr>
            <a:r>
              <a:rPr lang="en-US" sz="2200" b="1" dirty="0"/>
              <a:t>The Liturgy of the Word:</a:t>
            </a:r>
            <a:r>
              <a:rPr lang="en-US" sz="2200" dirty="0"/>
              <a:t> Celebration of the Word is given great emphasis because it is through the Word </a:t>
            </a:r>
            <a:br>
              <a:rPr lang="en-US" sz="2200" dirty="0"/>
            </a:br>
            <a:r>
              <a:rPr lang="en-US" sz="2200" dirty="0"/>
              <a:t>of God that the Holy Spirit flows out upon the Church </a:t>
            </a:r>
            <a:br>
              <a:rPr lang="en-US" sz="2200" dirty="0"/>
            </a:br>
            <a:r>
              <a:rPr lang="en-US" sz="2200" dirty="0"/>
              <a:t>and upon each one of the baptized and confirmed.</a:t>
            </a:r>
          </a:p>
          <a:p>
            <a:pPr>
              <a:lnSpc>
                <a:spcPct val="114000"/>
              </a:lnSpc>
              <a:spcBef>
                <a:spcPts val="0"/>
              </a:spcBef>
            </a:pPr>
            <a:r>
              <a:rPr lang="en-US" sz="2200" b="1" dirty="0"/>
              <a:t>Presentation of the Candidates:</a:t>
            </a:r>
            <a:r>
              <a:rPr lang="en-US" sz="2200" dirty="0"/>
              <a:t> The pastor, deacon, </a:t>
            </a:r>
            <a:br>
              <a:rPr lang="en-US" sz="2200" dirty="0"/>
            </a:br>
            <a:r>
              <a:rPr lang="en-US" sz="2200" dirty="0"/>
              <a:t>or catechist presents the candidates to the bishop by </a:t>
            </a:r>
            <a:br>
              <a:rPr lang="en-US" sz="2200" dirty="0"/>
            </a:br>
            <a:r>
              <a:rPr lang="en-US" sz="2200" dirty="0"/>
              <a:t>the calling of names.</a:t>
            </a:r>
          </a:p>
        </p:txBody>
      </p:sp>
    </p:spTree>
    <p:extLst>
      <p:ext uri="{BB962C8B-B14F-4D97-AF65-F5344CB8AC3E}">
        <p14:creationId xmlns:p14="http://schemas.microsoft.com/office/powerpoint/2010/main" val="368012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58FC70-E864-4D96-9B7E-0F11A57A542B}"/>
              </a:ext>
            </a:extLst>
          </p:cNvPr>
          <p:cNvSpPr>
            <a:spLocks noGrp="1"/>
          </p:cNvSpPr>
          <p:nvPr>
            <p:ph sz="half" idx="1"/>
          </p:nvPr>
        </p:nvSpPr>
        <p:spPr>
          <a:xfrm>
            <a:off x="3691247" y="1509671"/>
            <a:ext cx="5224153" cy="4297363"/>
          </a:xfrm>
        </p:spPr>
        <p:txBody>
          <a:bodyPr>
            <a:noAutofit/>
          </a:bodyPr>
          <a:lstStyle/>
          <a:p>
            <a:pPr marL="225425" indent="-225425">
              <a:lnSpc>
                <a:spcPct val="114000"/>
              </a:lnSpc>
              <a:spcBef>
                <a:spcPts val="0"/>
              </a:spcBef>
            </a:pPr>
            <a:r>
              <a:rPr lang="en-US" b="1" dirty="0"/>
              <a:t>Homily or Instruction:</a:t>
            </a:r>
            <a:r>
              <a:rPr lang="en-US" dirty="0"/>
              <a:t> The bishop gives a brief Homily and remarks that those who are baptized will receive the Holy Spirit and be signed with his cross on their foreheads.</a:t>
            </a:r>
          </a:p>
          <a:p>
            <a:pPr marL="225425" indent="-225425">
              <a:lnSpc>
                <a:spcPct val="114000"/>
              </a:lnSpc>
              <a:spcBef>
                <a:spcPts val="0"/>
              </a:spcBef>
            </a:pPr>
            <a:r>
              <a:rPr lang="en-US" b="1" dirty="0"/>
              <a:t>Renewal of Baptismal Promises: </a:t>
            </a:r>
            <a:r>
              <a:rPr lang="en-US" dirty="0"/>
              <a:t>When Confirmation is celebrated separately from Baptism (as in the Latin Church), the liturgy includes the renewal of baptismal promises.</a:t>
            </a:r>
          </a:p>
        </p:txBody>
      </p:sp>
      <p:sp>
        <p:nvSpPr>
          <p:cNvPr id="2" name="Title 1">
            <a:extLst>
              <a:ext uri="{FF2B5EF4-FFF2-40B4-BE49-F238E27FC236}">
                <a16:creationId xmlns:a16="http://schemas.microsoft.com/office/drawing/2014/main" id="{41E34960-9AD4-41E6-AA2F-6FBD48478A38}"/>
              </a:ext>
            </a:extLst>
          </p:cNvPr>
          <p:cNvSpPr>
            <a:spLocks noGrp="1"/>
          </p:cNvSpPr>
          <p:nvPr>
            <p:ph type="body" sz="quarter" idx="12"/>
          </p:nvPr>
        </p:nvSpPr>
        <p:spPr>
          <a:xfrm>
            <a:off x="762000" y="900071"/>
            <a:ext cx="7315200" cy="609600"/>
          </a:xfrm>
        </p:spPr>
        <p:txBody>
          <a:bodyPr>
            <a:normAutofit/>
          </a:bodyPr>
          <a:lstStyle/>
          <a:p>
            <a:pPr>
              <a:lnSpc>
                <a:spcPct val="90000"/>
              </a:lnSpc>
            </a:pPr>
            <a:r>
              <a:rPr lang="en-US" sz="2000" dirty="0"/>
              <a:t>Celebrating the Order of Confirmation (continued)</a:t>
            </a:r>
          </a:p>
        </p:txBody>
      </p:sp>
      <p:pic>
        <p:nvPicPr>
          <p:cNvPr id="5" name="Picture 4" descr="A group of people standing in a room&#10;&#10;Description automatically generated">
            <a:extLst>
              <a:ext uri="{FF2B5EF4-FFF2-40B4-BE49-F238E27FC236}">
                <a16:creationId xmlns:a16="http://schemas.microsoft.com/office/drawing/2014/main" id="{51E8C004-96DA-41E8-A13D-709082F3211C}"/>
              </a:ext>
            </a:extLst>
          </p:cNvPr>
          <p:cNvPicPr>
            <a:picLocks noChangeAspect="1"/>
          </p:cNvPicPr>
          <p:nvPr/>
        </p:nvPicPr>
        <p:blipFill rotWithShape="1">
          <a:blip r:embed="rId3">
            <a:extLst>
              <a:ext uri="{28A0092B-C50C-407E-A947-70E740481C1C}">
                <a14:useLocalDpi xmlns:a14="http://schemas.microsoft.com/office/drawing/2010/main" val="0"/>
              </a:ext>
            </a:extLst>
          </a:blip>
          <a:srcRect l="6311" t="25517" r="28410"/>
          <a:stretch/>
        </p:blipFill>
        <p:spPr>
          <a:xfrm>
            <a:off x="0" y="1600200"/>
            <a:ext cx="3581400" cy="3064823"/>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762000" y="1538698"/>
            <a:ext cx="7924800" cy="4419231"/>
          </a:xfrm>
        </p:spPr>
        <p:txBody>
          <a:bodyPr>
            <a:noAutofit/>
          </a:bodyPr>
          <a:lstStyle/>
          <a:p>
            <a:pPr marL="225425" indent="-225425">
              <a:lnSpc>
                <a:spcPct val="114000"/>
              </a:lnSpc>
              <a:spcBef>
                <a:spcPts val="0"/>
              </a:spcBef>
              <a:spcAft>
                <a:spcPts val="200"/>
              </a:spcAft>
            </a:pPr>
            <a:r>
              <a:rPr lang="en-US" sz="2200" b="1" dirty="0"/>
              <a:t>The Laying on of Hands:</a:t>
            </a:r>
            <a:r>
              <a:rPr lang="en-US" sz="2200" dirty="0"/>
              <a:t> This communicates the grace </a:t>
            </a:r>
            <a:br>
              <a:rPr lang="en-US" sz="2200" dirty="0"/>
            </a:br>
            <a:r>
              <a:rPr lang="en-US" sz="2200" dirty="0"/>
              <a:t>of Pentecost in the Church. This is </a:t>
            </a:r>
            <a:r>
              <a:rPr lang="en-US" sz="2200" i="1" dirty="0"/>
              <a:t>not </a:t>
            </a:r>
            <a:r>
              <a:rPr lang="en-US" sz="2200" dirty="0"/>
              <a:t>how Confirmation </a:t>
            </a:r>
            <a:br>
              <a:rPr lang="en-US" sz="2200" dirty="0"/>
            </a:br>
            <a:r>
              <a:rPr lang="en-US" sz="2200" dirty="0"/>
              <a:t>is conferred, but it is a vital expression of the Church’s </a:t>
            </a:r>
            <a:br>
              <a:rPr lang="en-US" sz="2200" dirty="0"/>
            </a:br>
            <a:r>
              <a:rPr lang="en-US" sz="2200" dirty="0"/>
              <a:t>prayer. It also makes Confirmation more complete.</a:t>
            </a:r>
          </a:p>
          <a:p>
            <a:pPr marL="225425" indent="-225425">
              <a:lnSpc>
                <a:spcPct val="114000"/>
              </a:lnSpc>
              <a:spcBef>
                <a:spcPts val="0"/>
              </a:spcBef>
            </a:pPr>
            <a:r>
              <a:rPr lang="en-US" sz="2200" b="1" dirty="0"/>
              <a:t>The Anointing with Sacred </a:t>
            </a:r>
            <a:br>
              <a:rPr lang="en-US" sz="2200" b="1" dirty="0"/>
            </a:br>
            <a:r>
              <a:rPr lang="en-US" sz="2200" b="1" dirty="0"/>
              <a:t>Chrism:</a:t>
            </a:r>
            <a:r>
              <a:rPr lang="en-US" sz="2200" dirty="0"/>
              <a:t> An essential part of </a:t>
            </a:r>
            <a:br>
              <a:rPr lang="en-US" sz="2200" dirty="0"/>
            </a:br>
            <a:r>
              <a:rPr lang="en-US" sz="2200" dirty="0"/>
              <a:t>Confirmation is anointing the </a:t>
            </a:r>
            <a:br>
              <a:rPr lang="en-US" sz="2200" dirty="0"/>
            </a:br>
            <a:r>
              <a:rPr lang="en-US" sz="2200" dirty="0"/>
              <a:t>forehead of the candidate with </a:t>
            </a:r>
            <a:br>
              <a:rPr lang="en-US" sz="2200" dirty="0"/>
            </a:br>
            <a:r>
              <a:rPr lang="en-US" sz="2200" dirty="0"/>
              <a:t>Sacred Chrism.</a:t>
            </a:r>
          </a:p>
        </p:txBody>
      </p:sp>
      <p:pic>
        <p:nvPicPr>
          <p:cNvPr id="6" name="Picture 5" descr="A table with wine glasses&#10;&#10;Description automatically generated">
            <a:extLst>
              <a:ext uri="{FF2B5EF4-FFF2-40B4-BE49-F238E27FC236}">
                <a16:creationId xmlns:a16="http://schemas.microsoft.com/office/drawing/2014/main" id="{C1D4D15B-C1D7-414D-AF0B-3EE09BD6A88D}"/>
              </a:ext>
            </a:extLst>
          </p:cNvPr>
          <p:cNvPicPr>
            <a:picLocks noChangeAspect="1"/>
          </p:cNvPicPr>
          <p:nvPr/>
        </p:nvPicPr>
        <p:blipFill rotWithShape="1">
          <a:blip r:embed="rId3">
            <a:extLst>
              <a:ext uri="{28A0092B-C50C-407E-A947-70E740481C1C}">
                <a14:useLocalDpi xmlns:a14="http://schemas.microsoft.com/office/drawing/2010/main" val="0"/>
              </a:ext>
            </a:extLst>
          </a:blip>
          <a:srcRect l="34211"/>
          <a:stretch/>
        </p:blipFill>
        <p:spPr>
          <a:xfrm>
            <a:off x="5181600" y="3200400"/>
            <a:ext cx="3051958" cy="3094198"/>
          </a:xfrm>
          <a:prstGeom prst="rect">
            <a:avLst/>
          </a:prstGeom>
        </p:spPr>
      </p:pic>
      <p:sp>
        <p:nvSpPr>
          <p:cNvPr id="7" name="Title 1">
            <a:extLst>
              <a:ext uri="{FF2B5EF4-FFF2-40B4-BE49-F238E27FC236}">
                <a16:creationId xmlns:a16="http://schemas.microsoft.com/office/drawing/2014/main" id="{8E8FBF1C-55D9-49C4-B6CC-D16EC53E3F3B}"/>
              </a:ext>
            </a:extLst>
          </p:cNvPr>
          <p:cNvSpPr txBox="1">
            <a:spLocks/>
          </p:cNvSpPr>
          <p:nvPr/>
        </p:nvSpPr>
        <p:spPr>
          <a:xfrm>
            <a:off x="762000" y="900071"/>
            <a:ext cx="7315200" cy="609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b="1" dirty="0"/>
              <a:t>Celebrating the Order of Confirmation (continued)</a:t>
            </a:r>
          </a:p>
        </p:txBody>
      </p:sp>
    </p:spTree>
    <p:extLst>
      <p:ext uri="{BB962C8B-B14F-4D97-AF65-F5344CB8AC3E}">
        <p14:creationId xmlns:p14="http://schemas.microsoft.com/office/powerpoint/2010/main" val="269901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3276601" y="1568928"/>
            <a:ext cx="5638800" cy="4038600"/>
          </a:xfrm>
        </p:spPr>
        <p:txBody>
          <a:bodyPr>
            <a:noAutofit/>
          </a:bodyPr>
          <a:lstStyle/>
          <a:p>
            <a:pPr marL="225425" indent="-225425">
              <a:lnSpc>
                <a:spcPct val="114000"/>
              </a:lnSpc>
              <a:spcBef>
                <a:spcPts val="0"/>
              </a:spcBef>
            </a:pPr>
            <a:r>
              <a:rPr lang="en-US" sz="2200" b="1" dirty="0"/>
              <a:t>The Prayer of the Faithful:</a:t>
            </a:r>
            <a:r>
              <a:rPr lang="en-US" sz="2200" dirty="0"/>
              <a:t> We pray </a:t>
            </a:r>
            <a:br>
              <a:rPr lang="en-US" sz="2200" dirty="0"/>
            </a:br>
            <a:r>
              <a:rPr lang="en-US" sz="2200" dirty="0"/>
              <a:t>for the newly confirmed, for their parents and godparents, for the Church, for all people of every race and nation, and that the work of the Holy Spirit be continued </a:t>
            </a:r>
            <a:br>
              <a:rPr lang="en-US" sz="2200" dirty="0"/>
            </a:br>
            <a:r>
              <a:rPr lang="en-US" sz="2200" dirty="0"/>
              <a:t>in the hearts of all who believe.</a:t>
            </a:r>
          </a:p>
          <a:p>
            <a:pPr marL="225425" indent="-225425">
              <a:lnSpc>
                <a:spcPct val="114000"/>
              </a:lnSpc>
              <a:spcBef>
                <a:spcPts val="0"/>
              </a:spcBef>
            </a:pPr>
            <a:r>
              <a:rPr lang="en-US" sz="2200" b="1" dirty="0"/>
              <a:t>The Liturgy of the Eucharist:</a:t>
            </a:r>
            <a:r>
              <a:rPr lang="en-US" sz="2200" dirty="0"/>
              <a:t> At the </a:t>
            </a:r>
            <a:br>
              <a:rPr lang="en-US" sz="2200" dirty="0"/>
            </a:br>
            <a:r>
              <a:rPr lang="en-US" sz="2200" dirty="0"/>
              <a:t>end of the Eucharistic celebration, the bishop blesses the newly confirmed, asking the Father, the Son, and the Holy Spirit to give them special gifts of love, courage, and faith.</a:t>
            </a:r>
          </a:p>
        </p:txBody>
      </p:sp>
      <p:sp>
        <p:nvSpPr>
          <p:cNvPr id="7" name="Title 1">
            <a:extLst>
              <a:ext uri="{FF2B5EF4-FFF2-40B4-BE49-F238E27FC236}">
                <a16:creationId xmlns:a16="http://schemas.microsoft.com/office/drawing/2014/main" id="{E1708A40-1ADE-4CA7-95FD-C8DCFBE2F4D8}"/>
              </a:ext>
            </a:extLst>
          </p:cNvPr>
          <p:cNvSpPr txBox="1">
            <a:spLocks/>
          </p:cNvSpPr>
          <p:nvPr/>
        </p:nvSpPr>
        <p:spPr>
          <a:xfrm>
            <a:off x="762000" y="900071"/>
            <a:ext cx="7315200" cy="609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b="1" dirty="0"/>
              <a:t>Celebrating the Order of Confirmation (continued)</a:t>
            </a:r>
          </a:p>
        </p:txBody>
      </p:sp>
      <p:pic>
        <p:nvPicPr>
          <p:cNvPr id="9" name="Picture 8" descr="A picture containing food&#10;&#10;Description automatically generated">
            <a:extLst>
              <a:ext uri="{FF2B5EF4-FFF2-40B4-BE49-F238E27FC236}">
                <a16:creationId xmlns:a16="http://schemas.microsoft.com/office/drawing/2014/main" id="{EB3D6648-54EA-4C08-89AB-AD48581D5802}"/>
              </a:ext>
            </a:extLst>
          </p:cNvPr>
          <p:cNvPicPr>
            <a:picLocks noChangeAspect="1"/>
          </p:cNvPicPr>
          <p:nvPr/>
        </p:nvPicPr>
        <p:blipFill rotWithShape="1">
          <a:blip r:embed="rId3">
            <a:extLst>
              <a:ext uri="{28A0092B-C50C-407E-A947-70E740481C1C}">
                <a14:useLocalDpi xmlns:a14="http://schemas.microsoft.com/office/drawing/2010/main" val="0"/>
              </a:ext>
            </a:extLst>
          </a:blip>
          <a:srcRect l="24482" t="-240" r="17914" b="240"/>
          <a:stretch/>
        </p:blipFill>
        <p:spPr>
          <a:xfrm>
            <a:off x="1" y="1669235"/>
            <a:ext cx="3048000" cy="2978965"/>
          </a:xfrm>
          <a:prstGeom prst="rect">
            <a:avLst/>
          </a:prstGeom>
        </p:spPr>
      </p:pic>
    </p:spTree>
    <p:extLst>
      <p:ext uri="{BB962C8B-B14F-4D97-AF65-F5344CB8AC3E}">
        <p14:creationId xmlns:p14="http://schemas.microsoft.com/office/powerpoint/2010/main" val="2835950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828D4-0CE8-4965-88FA-EE82F74026DA}"/>
              </a:ext>
            </a:extLst>
          </p:cNvPr>
          <p:cNvSpPr>
            <a:spLocks noGrp="1"/>
          </p:cNvSpPr>
          <p:nvPr>
            <p:ph type="title"/>
          </p:nvPr>
        </p:nvSpPr>
        <p:spPr>
          <a:xfrm>
            <a:off x="762000" y="764971"/>
            <a:ext cx="8229600" cy="914400"/>
          </a:xfrm>
        </p:spPr>
        <p:txBody>
          <a:bodyPr/>
          <a:lstStyle/>
          <a:p>
            <a:r>
              <a:rPr lang="en-US" dirty="0"/>
              <a:t>Marked for Life</a:t>
            </a:r>
          </a:p>
        </p:txBody>
      </p:sp>
      <p:sp>
        <p:nvSpPr>
          <p:cNvPr id="3" name="Content Placeholder 2">
            <a:extLst>
              <a:ext uri="{FF2B5EF4-FFF2-40B4-BE49-F238E27FC236}">
                <a16:creationId xmlns:a16="http://schemas.microsoft.com/office/drawing/2014/main" id="{A199C0CA-A218-4B7B-AD8A-8D846BF4A920}"/>
              </a:ext>
            </a:extLst>
          </p:cNvPr>
          <p:cNvSpPr>
            <a:spLocks noGrp="1"/>
          </p:cNvSpPr>
          <p:nvPr>
            <p:ph idx="1"/>
          </p:nvPr>
        </p:nvSpPr>
        <p:spPr>
          <a:xfrm>
            <a:off x="762000" y="1600201"/>
            <a:ext cx="8001000" cy="3809999"/>
          </a:xfrm>
        </p:spPr>
        <p:txBody>
          <a:bodyPr>
            <a:noAutofit/>
          </a:bodyPr>
          <a:lstStyle/>
          <a:p>
            <a:pPr marL="225425" indent="-225425">
              <a:lnSpc>
                <a:spcPct val="114000"/>
              </a:lnSpc>
              <a:spcBef>
                <a:spcPts val="0"/>
              </a:spcBef>
            </a:pPr>
            <a:r>
              <a:rPr lang="en-US" dirty="0"/>
              <a:t>Like Baptism, the Sacrament of Confirmation imprints </a:t>
            </a:r>
            <a:br>
              <a:rPr lang="en-US" dirty="0"/>
            </a:br>
            <a:r>
              <a:rPr lang="en-US" dirty="0"/>
              <a:t>a spiritual mark, an indelible character, on the soul. </a:t>
            </a:r>
            <a:br>
              <a:rPr lang="en-US" dirty="0"/>
            </a:br>
            <a:r>
              <a:rPr lang="en-US" dirty="0"/>
              <a:t>This means that this sacrament is so unique that like Baptism, it can only be received once in a lifetime. This </a:t>
            </a:r>
            <a:br>
              <a:rPr lang="en-US" dirty="0"/>
            </a:br>
            <a:r>
              <a:rPr lang="en-US" dirty="0"/>
              <a:t>character is permanent. </a:t>
            </a:r>
          </a:p>
          <a:p>
            <a:pPr marL="225425" indent="-225425">
              <a:lnSpc>
                <a:spcPct val="114000"/>
              </a:lnSpc>
              <a:spcBef>
                <a:spcPts val="0"/>
              </a:spcBef>
            </a:pPr>
            <a:r>
              <a:rPr lang="en-US" dirty="0"/>
              <a:t>Another name for this mark or </a:t>
            </a:r>
            <a:br>
              <a:rPr lang="en-US" dirty="0"/>
            </a:br>
            <a:r>
              <a:rPr lang="en-US" dirty="0"/>
              <a:t>seal is called the </a:t>
            </a:r>
            <a:r>
              <a:rPr lang="en-US" i="1" dirty="0"/>
              <a:t>seal of the </a:t>
            </a:r>
            <a:br>
              <a:rPr lang="en-US" i="1" dirty="0"/>
            </a:br>
            <a:r>
              <a:rPr lang="en-US" i="1" dirty="0"/>
              <a:t>Holy Spirit</a:t>
            </a:r>
            <a:r>
              <a:rPr lang="en-US" dirty="0"/>
              <a:t>. The Sacred Chrism </a:t>
            </a:r>
            <a:br>
              <a:rPr lang="en-US" dirty="0"/>
            </a:br>
            <a:r>
              <a:rPr lang="en-US" dirty="0"/>
              <a:t>is the sign of this seal. </a:t>
            </a:r>
          </a:p>
        </p:txBody>
      </p:sp>
      <p:pic>
        <p:nvPicPr>
          <p:cNvPr id="5" name="Picture 4" descr="A group of people standing in front of a crowd&#10;&#10;Description automatically generated">
            <a:extLst>
              <a:ext uri="{FF2B5EF4-FFF2-40B4-BE49-F238E27FC236}">
                <a16:creationId xmlns:a16="http://schemas.microsoft.com/office/drawing/2014/main" id="{46F4D0A4-5163-4DC6-9E83-D0B4538C0265}"/>
              </a:ext>
            </a:extLst>
          </p:cNvPr>
          <p:cNvPicPr>
            <a:picLocks noChangeAspect="1"/>
          </p:cNvPicPr>
          <p:nvPr/>
        </p:nvPicPr>
        <p:blipFill rotWithShape="1">
          <a:blip r:embed="rId3">
            <a:extLst>
              <a:ext uri="{28A0092B-C50C-407E-A947-70E740481C1C}">
                <a14:useLocalDpi xmlns:a14="http://schemas.microsoft.com/office/drawing/2010/main" val="0"/>
              </a:ext>
            </a:extLst>
          </a:blip>
          <a:srcRect l="8225" t="7399" r="12811"/>
          <a:stretch/>
        </p:blipFill>
        <p:spPr>
          <a:xfrm>
            <a:off x="5486400" y="3505200"/>
            <a:ext cx="3657600" cy="2860962"/>
          </a:xfrm>
          <a:prstGeom prst="rect">
            <a:avLst/>
          </a:prstGeom>
        </p:spPr>
      </p:pic>
    </p:spTree>
    <p:extLst>
      <p:ext uri="{BB962C8B-B14F-4D97-AF65-F5344CB8AC3E}">
        <p14:creationId xmlns:p14="http://schemas.microsoft.com/office/powerpoint/2010/main" val="105851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CE79-FD4C-460F-8688-32F87D18A90A}"/>
              </a:ext>
            </a:extLst>
          </p:cNvPr>
          <p:cNvSpPr>
            <a:spLocks noGrp="1"/>
          </p:cNvSpPr>
          <p:nvPr>
            <p:ph type="title"/>
          </p:nvPr>
        </p:nvSpPr>
        <p:spPr>
          <a:xfrm>
            <a:off x="762000" y="821691"/>
            <a:ext cx="8229600" cy="914400"/>
          </a:xfrm>
        </p:spPr>
        <p:txBody>
          <a:bodyPr>
            <a:normAutofit/>
          </a:bodyPr>
          <a:lstStyle/>
          <a:p>
            <a:r>
              <a:rPr lang="en-US" dirty="0"/>
              <a:t>Gifts and Responsibilities of Confirmation</a:t>
            </a:r>
          </a:p>
        </p:txBody>
      </p:sp>
      <p:pic>
        <p:nvPicPr>
          <p:cNvPr id="5" name="Picture 4" descr="Logo&#10;&#10;Description automatically generated">
            <a:extLst>
              <a:ext uri="{FF2B5EF4-FFF2-40B4-BE49-F238E27FC236}">
                <a16:creationId xmlns:a16="http://schemas.microsoft.com/office/drawing/2014/main" id="{5B0FF58B-4ADA-465D-BC4A-2EA42EE543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561860"/>
            <a:ext cx="2057400" cy="3984230"/>
          </a:xfrm>
          <a:prstGeom prst="rect">
            <a:avLst/>
          </a:prstGeom>
        </p:spPr>
      </p:pic>
      <p:sp>
        <p:nvSpPr>
          <p:cNvPr id="3" name="Content Placeholder 2">
            <a:extLst>
              <a:ext uri="{FF2B5EF4-FFF2-40B4-BE49-F238E27FC236}">
                <a16:creationId xmlns:a16="http://schemas.microsoft.com/office/drawing/2014/main" id="{90C0D0F7-4793-44AA-A949-1A47A2D474FC}"/>
              </a:ext>
            </a:extLst>
          </p:cNvPr>
          <p:cNvSpPr>
            <a:spLocks noGrp="1"/>
          </p:cNvSpPr>
          <p:nvPr>
            <p:ph idx="1"/>
          </p:nvPr>
        </p:nvSpPr>
        <p:spPr>
          <a:xfrm>
            <a:off x="2971800" y="1905000"/>
            <a:ext cx="5872844" cy="4131309"/>
          </a:xfrm>
        </p:spPr>
        <p:txBody>
          <a:bodyPr>
            <a:noAutofit/>
          </a:bodyPr>
          <a:lstStyle/>
          <a:p>
            <a:pPr marL="0" indent="0">
              <a:lnSpc>
                <a:spcPct val="114000"/>
              </a:lnSpc>
              <a:spcBef>
                <a:spcPts val="0"/>
              </a:spcBef>
              <a:spcAft>
                <a:spcPts val="600"/>
              </a:spcAft>
              <a:buNone/>
            </a:pPr>
            <a:r>
              <a:rPr lang="en-US" dirty="0"/>
              <a:t>The Sacrament of Confirmation strengthens and confirms the graces </a:t>
            </a:r>
            <a:br>
              <a:rPr lang="en-US" dirty="0"/>
            </a:br>
            <a:r>
              <a:rPr lang="en-US" dirty="0"/>
              <a:t>and Gifts of the Holy Spirit received in Baptism. With the sacrament come effects and responsibilities that will last the rest of our lives.</a:t>
            </a:r>
          </a:p>
          <a:p>
            <a:pPr marL="344488" indent="-344488">
              <a:lnSpc>
                <a:spcPct val="114000"/>
              </a:lnSpc>
              <a:spcBef>
                <a:spcPts val="0"/>
              </a:spcBef>
              <a:buAutoNum type="arabicPeriod"/>
            </a:pPr>
            <a:r>
              <a:rPr lang="en-US" dirty="0"/>
              <a:t>The Holy Spirit will lead and guide us as adopted sons and daughters of God.</a:t>
            </a:r>
          </a:p>
          <a:p>
            <a:pPr marL="344488" indent="-344488">
              <a:lnSpc>
                <a:spcPct val="114000"/>
              </a:lnSpc>
              <a:spcBef>
                <a:spcPts val="0"/>
              </a:spcBef>
              <a:buAutoNum type="arabicPeriod"/>
            </a:pPr>
            <a:r>
              <a:rPr lang="en-US" dirty="0"/>
              <a:t>It unites us more firmly to Christ.</a:t>
            </a:r>
          </a:p>
        </p:txBody>
      </p:sp>
    </p:spTree>
    <p:extLst>
      <p:ext uri="{BB962C8B-B14F-4D97-AF65-F5344CB8AC3E}">
        <p14:creationId xmlns:p14="http://schemas.microsoft.com/office/powerpoint/2010/main" val="3238862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1013592"/>
            <a:ext cx="8229600" cy="533400"/>
          </a:xfrm>
        </p:spPr>
        <p:txBody>
          <a:bodyPr anchor="ctr">
            <a:noAutofit/>
          </a:bodyPr>
          <a:lstStyle/>
          <a:p>
            <a:pPr algn="ctr">
              <a:lnSpc>
                <a:spcPct val="90000"/>
              </a:lnSpc>
            </a:pPr>
            <a:r>
              <a:rPr lang="en-US" sz="2400" dirty="0"/>
              <a:t>Chapter Focus Question:</a:t>
            </a:r>
            <a:br>
              <a:rPr lang="en-US" sz="2400" dirty="0"/>
            </a:br>
            <a:endParaRPr lang="en-US" sz="2400" dirty="0"/>
          </a:p>
        </p:txBody>
      </p:sp>
      <p:sp>
        <p:nvSpPr>
          <p:cNvPr id="6" name="Content Placeholder 5"/>
          <p:cNvSpPr>
            <a:spLocks noGrp="1"/>
          </p:cNvSpPr>
          <p:nvPr>
            <p:ph type="body" sz="quarter" idx="12"/>
          </p:nvPr>
        </p:nvSpPr>
        <p:spPr>
          <a:xfrm>
            <a:off x="1333500" y="1412328"/>
            <a:ext cx="6477000" cy="533400"/>
          </a:xfrm>
        </p:spPr>
        <p:txBody>
          <a:bodyPr>
            <a:noAutofit/>
          </a:bodyPr>
          <a:lstStyle/>
          <a:p>
            <a:pPr algn="ctr"/>
            <a:r>
              <a:rPr lang="en-US" sz="3200" dirty="0">
                <a:solidFill>
                  <a:schemeClr val="tx1"/>
                </a:solidFill>
              </a:rPr>
              <a:t>Will I feel different </a:t>
            </a:r>
            <a:br>
              <a:rPr lang="en-US" sz="3200" dirty="0">
                <a:solidFill>
                  <a:schemeClr val="tx1"/>
                </a:solidFill>
              </a:rPr>
            </a:br>
            <a:r>
              <a:rPr lang="en-US" sz="3200" dirty="0">
                <a:solidFill>
                  <a:schemeClr val="tx1"/>
                </a:solidFill>
              </a:rPr>
              <a:t>after I’m confirmed?</a:t>
            </a:r>
          </a:p>
        </p:txBody>
      </p:sp>
      <p:pic>
        <p:nvPicPr>
          <p:cNvPr id="3" name="Picture 2" descr="A picture containing standing, phone, cellphone, holding&#10;&#10;Description automatically generated">
            <a:extLst>
              <a:ext uri="{FF2B5EF4-FFF2-40B4-BE49-F238E27FC236}">
                <a16:creationId xmlns:a16="http://schemas.microsoft.com/office/drawing/2014/main" id="{FF03CFCB-32A7-40FD-90AD-2C66EADDD558}"/>
              </a:ext>
            </a:extLst>
          </p:cNvPr>
          <p:cNvPicPr>
            <a:picLocks noChangeAspect="1"/>
          </p:cNvPicPr>
          <p:nvPr/>
        </p:nvPicPr>
        <p:blipFill rotWithShape="1">
          <a:blip r:embed="rId3">
            <a:extLst>
              <a:ext uri="{28A0092B-C50C-407E-A947-70E740481C1C}">
                <a14:useLocalDpi xmlns:a14="http://schemas.microsoft.com/office/drawing/2010/main" val="0"/>
              </a:ext>
            </a:extLst>
          </a:blip>
          <a:srcRect t="5002" b="15024"/>
          <a:stretch/>
        </p:blipFill>
        <p:spPr>
          <a:xfrm>
            <a:off x="2057400" y="2667000"/>
            <a:ext cx="5181600" cy="365497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CE79-FD4C-460F-8688-32F87D18A90A}"/>
              </a:ext>
            </a:extLst>
          </p:cNvPr>
          <p:cNvSpPr>
            <a:spLocks noGrp="1"/>
          </p:cNvSpPr>
          <p:nvPr>
            <p:ph type="title"/>
          </p:nvPr>
        </p:nvSpPr>
        <p:spPr>
          <a:xfrm>
            <a:off x="762000" y="821691"/>
            <a:ext cx="8229600" cy="740169"/>
          </a:xfrm>
        </p:spPr>
        <p:txBody>
          <a:bodyPr>
            <a:normAutofit/>
          </a:bodyPr>
          <a:lstStyle/>
          <a:p>
            <a:r>
              <a:rPr lang="en-US" sz="2000" dirty="0"/>
              <a:t>Gifts and Responsibilities of Confirmation (continued)</a:t>
            </a:r>
          </a:p>
        </p:txBody>
      </p:sp>
      <p:pic>
        <p:nvPicPr>
          <p:cNvPr id="5" name="Picture 4" descr="Logo&#10;&#10;Description automatically generated">
            <a:extLst>
              <a:ext uri="{FF2B5EF4-FFF2-40B4-BE49-F238E27FC236}">
                <a16:creationId xmlns:a16="http://schemas.microsoft.com/office/drawing/2014/main" id="{5B0FF58B-4ADA-465D-BC4A-2EA42EE543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561860"/>
            <a:ext cx="2057400" cy="3984230"/>
          </a:xfrm>
          <a:prstGeom prst="rect">
            <a:avLst/>
          </a:prstGeom>
        </p:spPr>
      </p:pic>
      <p:sp>
        <p:nvSpPr>
          <p:cNvPr id="3" name="Content Placeholder 2">
            <a:extLst>
              <a:ext uri="{FF2B5EF4-FFF2-40B4-BE49-F238E27FC236}">
                <a16:creationId xmlns:a16="http://schemas.microsoft.com/office/drawing/2014/main" id="{90C0D0F7-4793-44AA-A949-1A47A2D474FC}"/>
              </a:ext>
            </a:extLst>
          </p:cNvPr>
          <p:cNvSpPr>
            <a:spLocks noGrp="1"/>
          </p:cNvSpPr>
          <p:nvPr>
            <p:ph idx="1"/>
          </p:nvPr>
        </p:nvSpPr>
        <p:spPr>
          <a:xfrm>
            <a:off x="2971800" y="1905000"/>
            <a:ext cx="5638800" cy="4131309"/>
          </a:xfrm>
        </p:spPr>
        <p:txBody>
          <a:bodyPr>
            <a:noAutofit/>
          </a:bodyPr>
          <a:lstStyle/>
          <a:p>
            <a:pPr marL="344488" indent="-344488">
              <a:lnSpc>
                <a:spcPct val="114000"/>
              </a:lnSpc>
              <a:spcBef>
                <a:spcPts val="0"/>
              </a:spcBef>
              <a:buFont typeface="+mj-lt"/>
              <a:buAutoNum type="arabicPeriod" startAt="3"/>
            </a:pPr>
            <a:r>
              <a:rPr lang="en-US" dirty="0"/>
              <a:t>It increases the Gifts of the Holy Spirit in us.</a:t>
            </a:r>
          </a:p>
          <a:p>
            <a:pPr marL="344488" indent="-344488">
              <a:lnSpc>
                <a:spcPct val="114000"/>
              </a:lnSpc>
              <a:spcBef>
                <a:spcPts val="0"/>
              </a:spcBef>
              <a:buAutoNum type="arabicPeriod" startAt="3"/>
            </a:pPr>
            <a:r>
              <a:rPr lang="en-US" dirty="0"/>
              <a:t>It strengthens our relationship with the Church.</a:t>
            </a:r>
          </a:p>
          <a:p>
            <a:pPr marL="344488" indent="-344488">
              <a:lnSpc>
                <a:spcPct val="114000"/>
              </a:lnSpc>
              <a:spcBef>
                <a:spcPts val="0"/>
              </a:spcBef>
              <a:buAutoNum type="arabicPeriod" startAt="3"/>
            </a:pPr>
            <a:r>
              <a:rPr lang="en-US" dirty="0"/>
              <a:t>It involves us more deeply in the Church’s mission of bringing the Good News of salvation to all people.</a:t>
            </a:r>
          </a:p>
          <a:p>
            <a:pPr marL="344488" indent="-344488">
              <a:lnSpc>
                <a:spcPct val="114000"/>
              </a:lnSpc>
              <a:spcBef>
                <a:spcPts val="0"/>
              </a:spcBef>
              <a:buAutoNum type="arabicPeriod" startAt="3"/>
            </a:pPr>
            <a:r>
              <a:rPr lang="en-US" dirty="0"/>
              <a:t>It helps us to bear witness to our faith through our words and actions.  </a:t>
            </a:r>
          </a:p>
        </p:txBody>
      </p:sp>
    </p:spTree>
    <p:extLst>
      <p:ext uri="{BB962C8B-B14F-4D97-AF65-F5344CB8AC3E}">
        <p14:creationId xmlns:p14="http://schemas.microsoft.com/office/powerpoint/2010/main" val="1598471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8261F-0FA8-46DC-B7C9-4A11C6BA95D5}"/>
              </a:ext>
            </a:extLst>
          </p:cNvPr>
          <p:cNvSpPr>
            <a:spLocks noGrp="1"/>
          </p:cNvSpPr>
          <p:nvPr>
            <p:ph type="title"/>
          </p:nvPr>
        </p:nvSpPr>
        <p:spPr>
          <a:xfrm>
            <a:off x="1066800" y="788601"/>
            <a:ext cx="8229600" cy="914400"/>
          </a:xfrm>
        </p:spPr>
        <p:txBody>
          <a:bodyPr/>
          <a:lstStyle/>
          <a:p>
            <a:r>
              <a:rPr lang="en-US" dirty="0"/>
              <a:t>Gifts of the Holy Spirit</a:t>
            </a:r>
          </a:p>
        </p:txBody>
      </p:sp>
      <p:pic>
        <p:nvPicPr>
          <p:cNvPr id="6" name="Picture 5" descr="Diagram&#10;&#10;Description automatically generated">
            <a:extLst>
              <a:ext uri="{FF2B5EF4-FFF2-40B4-BE49-F238E27FC236}">
                <a16:creationId xmlns:a16="http://schemas.microsoft.com/office/drawing/2014/main" id="{4594DC26-4BF8-4D1C-BBD0-FEC9760A5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236985"/>
            <a:ext cx="3810000" cy="3825487"/>
          </a:xfrm>
          <a:prstGeom prst="rect">
            <a:avLst/>
          </a:prstGeom>
        </p:spPr>
      </p:pic>
      <p:sp>
        <p:nvSpPr>
          <p:cNvPr id="3" name="Content Placeholder 2">
            <a:extLst>
              <a:ext uri="{FF2B5EF4-FFF2-40B4-BE49-F238E27FC236}">
                <a16:creationId xmlns:a16="http://schemas.microsoft.com/office/drawing/2014/main" id="{A132B4EA-E0F3-4061-B157-4C56B4AFB34D}"/>
              </a:ext>
            </a:extLst>
          </p:cNvPr>
          <p:cNvSpPr>
            <a:spLocks noGrp="1"/>
          </p:cNvSpPr>
          <p:nvPr>
            <p:ph idx="1"/>
          </p:nvPr>
        </p:nvSpPr>
        <p:spPr>
          <a:xfrm>
            <a:off x="1066800" y="1626801"/>
            <a:ext cx="5791200" cy="3886199"/>
          </a:xfrm>
        </p:spPr>
        <p:txBody>
          <a:bodyPr>
            <a:noAutofit/>
          </a:bodyPr>
          <a:lstStyle/>
          <a:p>
            <a:pPr marL="0" indent="0">
              <a:lnSpc>
                <a:spcPct val="114000"/>
              </a:lnSpc>
              <a:spcBef>
                <a:spcPts val="0"/>
              </a:spcBef>
              <a:spcAft>
                <a:spcPts val="600"/>
              </a:spcAft>
              <a:buNone/>
            </a:pPr>
            <a:r>
              <a:rPr lang="en-US" dirty="0"/>
              <a:t>There are seven Gifts of the Holy Spirit:</a:t>
            </a:r>
          </a:p>
          <a:p>
            <a:pPr marL="403225" indent="-403225">
              <a:lnSpc>
                <a:spcPct val="114000"/>
              </a:lnSpc>
              <a:spcBef>
                <a:spcPts val="0"/>
              </a:spcBef>
              <a:spcAft>
                <a:spcPts val="200"/>
              </a:spcAft>
              <a:buAutoNum type="arabicPeriod"/>
            </a:pPr>
            <a:r>
              <a:rPr lang="en-US" dirty="0"/>
              <a:t>Wisdom</a:t>
            </a:r>
          </a:p>
          <a:p>
            <a:pPr marL="403225" indent="-403225">
              <a:lnSpc>
                <a:spcPct val="114000"/>
              </a:lnSpc>
              <a:spcBef>
                <a:spcPts val="0"/>
              </a:spcBef>
              <a:spcAft>
                <a:spcPts val="200"/>
              </a:spcAft>
              <a:buAutoNum type="arabicPeriod"/>
            </a:pPr>
            <a:r>
              <a:rPr lang="en-US" dirty="0"/>
              <a:t>Understanding</a:t>
            </a:r>
          </a:p>
          <a:p>
            <a:pPr marL="403225" indent="-403225">
              <a:lnSpc>
                <a:spcPct val="114000"/>
              </a:lnSpc>
              <a:spcBef>
                <a:spcPts val="0"/>
              </a:spcBef>
              <a:spcAft>
                <a:spcPts val="200"/>
              </a:spcAft>
              <a:buAutoNum type="arabicPeriod"/>
            </a:pPr>
            <a:r>
              <a:rPr lang="en-US" dirty="0"/>
              <a:t>Right Judgment (Counsel)</a:t>
            </a:r>
          </a:p>
          <a:p>
            <a:pPr marL="403225" indent="-403225">
              <a:lnSpc>
                <a:spcPct val="114000"/>
              </a:lnSpc>
              <a:spcBef>
                <a:spcPts val="0"/>
              </a:spcBef>
              <a:spcAft>
                <a:spcPts val="200"/>
              </a:spcAft>
              <a:buAutoNum type="arabicPeriod"/>
            </a:pPr>
            <a:r>
              <a:rPr lang="en-US" dirty="0"/>
              <a:t>Courage (Fortitude)</a:t>
            </a:r>
          </a:p>
          <a:p>
            <a:pPr marL="403225" indent="-403225">
              <a:lnSpc>
                <a:spcPct val="114000"/>
              </a:lnSpc>
              <a:spcBef>
                <a:spcPts val="0"/>
              </a:spcBef>
              <a:spcAft>
                <a:spcPts val="200"/>
              </a:spcAft>
              <a:buAutoNum type="arabicPeriod"/>
            </a:pPr>
            <a:r>
              <a:rPr lang="en-US" dirty="0"/>
              <a:t>Knowledge</a:t>
            </a:r>
          </a:p>
          <a:p>
            <a:pPr marL="403225" indent="-403225">
              <a:lnSpc>
                <a:spcPct val="114000"/>
              </a:lnSpc>
              <a:spcBef>
                <a:spcPts val="0"/>
              </a:spcBef>
              <a:spcAft>
                <a:spcPts val="200"/>
              </a:spcAft>
              <a:buAutoNum type="arabicPeriod"/>
            </a:pPr>
            <a:r>
              <a:rPr lang="en-US" dirty="0"/>
              <a:t>Reverence (Piety)</a:t>
            </a:r>
          </a:p>
          <a:p>
            <a:pPr marL="403225" indent="-403225">
              <a:lnSpc>
                <a:spcPct val="114000"/>
              </a:lnSpc>
              <a:spcBef>
                <a:spcPts val="0"/>
              </a:spcBef>
              <a:buAutoNum type="arabicPeriod"/>
            </a:pPr>
            <a:r>
              <a:rPr lang="en-US" dirty="0"/>
              <a:t>Wonder and Awe </a:t>
            </a:r>
            <a:br>
              <a:rPr lang="en-US" dirty="0"/>
            </a:br>
            <a:r>
              <a:rPr lang="en-US" dirty="0"/>
              <a:t>(Fear of the Lord)</a:t>
            </a:r>
          </a:p>
        </p:txBody>
      </p:sp>
    </p:spTree>
    <p:extLst>
      <p:ext uri="{BB962C8B-B14F-4D97-AF65-F5344CB8AC3E}">
        <p14:creationId xmlns:p14="http://schemas.microsoft.com/office/powerpoint/2010/main" val="22544214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38E28F5B-5585-460C-9DBD-01018F23AF50}"/>
              </a:ext>
            </a:extLst>
          </p:cNvPr>
          <p:cNvPicPr>
            <a:picLocks noChangeAspect="1"/>
          </p:cNvPicPr>
          <p:nvPr/>
        </p:nvPicPr>
        <p:blipFill rotWithShape="1">
          <a:blip r:embed="rId3">
            <a:extLst>
              <a:ext uri="{28A0092B-C50C-407E-A947-70E740481C1C}">
                <a14:useLocalDpi xmlns:a14="http://schemas.microsoft.com/office/drawing/2010/main" val="0"/>
              </a:ext>
            </a:extLst>
          </a:blip>
          <a:srcRect l="3530" t="5065" b="5940"/>
          <a:stretch/>
        </p:blipFill>
        <p:spPr>
          <a:xfrm>
            <a:off x="0" y="762000"/>
            <a:ext cx="4354286" cy="4016829"/>
          </a:xfrm>
          <a:prstGeom prst="rect">
            <a:avLst/>
          </a:prstGeom>
        </p:spPr>
      </p:pic>
      <p:sp>
        <p:nvSpPr>
          <p:cNvPr id="2" name="Title 1">
            <a:extLst>
              <a:ext uri="{FF2B5EF4-FFF2-40B4-BE49-F238E27FC236}">
                <a16:creationId xmlns:a16="http://schemas.microsoft.com/office/drawing/2014/main" id="{3CB745DA-F238-4522-84F5-484468853ED1}"/>
              </a:ext>
            </a:extLst>
          </p:cNvPr>
          <p:cNvSpPr>
            <a:spLocks noGrp="1"/>
          </p:cNvSpPr>
          <p:nvPr>
            <p:ph type="title"/>
          </p:nvPr>
        </p:nvSpPr>
        <p:spPr>
          <a:xfrm>
            <a:off x="3725636" y="1524000"/>
            <a:ext cx="4580164" cy="620981"/>
          </a:xfrm>
        </p:spPr>
        <p:txBody>
          <a:bodyPr/>
          <a:lstStyle/>
          <a:p>
            <a:r>
              <a:rPr lang="en-US" dirty="0"/>
              <a:t>Fruits of the Holy Spirit</a:t>
            </a:r>
          </a:p>
        </p:txBody>
      </p:sp>
      <p:sp>
        <p:nvSpPr>
          <p:cNvPr id="3" name="Content Placeholder 2">
            <a:extLst>
              <a:ext uri="{FF2B5EF4-FFF2-40B4-BE49-F238E27FC236}">
                <a16:creationId xmlns:a16="http://schemas.microsoft.com/office/drawing/2014/main" id="{FB674908-4987-437C-AD74-D62CCCEBFE65}"/>
              </a:ext>
            </a:extLst>
          </p:cNvPr>
          <p:cNvSpPr>
            <a:spLocks noGrp="1"/>
          </p:cNvSpPr>
          <p:nvPr>
            <p:ph idx="1"/>
          </p:nvPr>
        </p:nvSpPr>
        <p:spPr>
          <a:xfrm>
            <a:off x="3725637" y="2286000"/>
            <a:ext cx="2324348" cy="2861211"/>
          </a:xfrm>
        </p:spPr>
        <p:txBody>
          <a:bodyPr>
            <a:noAutofit/>
          </a:bodyPr>
          <a:lstStyle/>
          <a:p>
            <a:pPr marL="403225" indent="-403225">
              <a:lnSpc>
                <a:spcPct val="114000"/>
              </a:lnSpc>
              <a:spcBef>
                <a:spcPts val="0"/>
              </a:spcBef>
              <a:spcAft>
                <a:spcPts val="200"/>
              </a:spcAft>
              <a:buAutoNum type="arabicPeriod"/>
            </a:pPr>
            <a:r>
              <a:rPr lang="en-US" dirty="0"/>
              <a:t>Charity</a:t>
            </a:r>
          </a:p>
          <a:p>
            <a:pPr marL="403225" indent="-403225">
              <a:lnSpc>
                <a:spcPct val="114000"/>
              </a:lnSpc>
              <a:spcBef>
                <a:spcPts val="0"/>
              </a:spcBef>
              <a:spcAft>
                <a:spcPts val="200"/>
              </a:spcAft>
              <a:buAutoNum type="arabicPeriod"/>
            </a:pPr>
            <a:r>
              <a:rPr lang="en-US" dirty="0"/>
              <a:t>Joy</a:t>
            </a:r>
          </a:p>
          <a:p>
            <a:pPr marL="403225" indent="-403225">
              <a:lnSpc>
                <a:spcPct val="114000"/>
              </a:lnSpc>
              <a:spcBef>
                <a:spcPts val="0"/>
              </a:spcBef>
              <a:spcAft>
                <a:spcPts val="200"/>
              </a:spcAft>
              <a:buAutoNum type="arabicPeriod"/>
            </a:pPr>
            <a:r>
              <a:rPr lang="en-US" dirty="0"/>
              <a:t>Peace</a:t>
            </a:r>
          </a:p>
          <a:p>
            <a:pPr marL="403225" indent="-403225">
              <a:lnSpc>
                <a:spcPct val="114000"/>
              </a:lnSpc>
              <a:spcBef>
                <a:spcPts val="0"/>
              </a:spcBef>
              <a:spcAft>
                <a:spcPts val="200"/>
              </a:spcAft>
              <a:buAutoNum type="arabicPeriod"/>
            </a:pPr>
            <a:r>
              <a:rPr lang="en-US" dirty="0"/>
              <a:t>Patience</a:t>
            </a:r>
          </a:p>
          <a:p>
            <a:pPr marL="403225" indent="-403225">
              <a:lnSpc>
                <a:spcPct val="114000"/>
              </a:lnSpc>
              <a:spcBef>
                <a:spcPts val="0"/>
              </a:spcBef>
              <a:spcAft>
                <a:spcPts val="200"/>
              </a:spcAft>
              <a:buAutoNum type="arabicPeriod"/>
            </a:pPr>
            <a:r>
              <a:rPr lang="en-US" dirty="0"/>
              <a:t>Kindness</a:t>
            </a:r>
          </a:p>
          <a:p>
            <a:pPr marL="403225" indent="-403225">
              <a:lnSpc>
                <a:spcPct val="114000"/>
              </a:lnSpc>
              <a:spcBef>
                <a:spcPts val="0"/>
              </a:spcBef>
              <a:buAutoNum type="arabicPeriod"/>
            </a:pPr>
            <a:r>
              <a:rPr lang="en-US" dirty="0"/>
              <a:t>Goodness</a:t>
            </a:r>
          </a:p>
        </p:txBody>
      </p:sp>
      <p:sp>
        <p:nvSpPr>
          <p:cNvPr id="7" name="Content Placeholder 2">
            <a:extLst>
              <a:ext uri="{FF2B5EF4-FFF2-40B4-BE49-F238E27FC236}">
                <a16:creationId xmlns:a16="http://schemas.microsoft.com/office/drawing/2014/main" id="{A4B0822D-CA9D-4BAB-A3BC-A1DFBB774644}"/>
              </a:ext>
            </a:extLst>
          </p:cNvPr>
          <p:cNvSpPr txBox="1">
            <a:spLocks/>
          </p:cNvSpPr>
          <p:nvPr/>
        </p:nvSpPr>
        <p:spPr>
          <a:xfrm>
            <a:off x="5999513" y="2286000"/>
            <a:ext cx="2687287" cy="28612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69913" indent="-450850">
              <a:lnSpc>
                <a:spcPct val="114000"/>
              </a:lnSpc>
              <a:spcBef>
                <a:spcPts val="0"/>
              </a:spcBef>
              <a:spcAft>
                <a:spcPts val="200"/>
              </a:spcAft>
              <a:buFont typeface="+mj-lt"/>
              <a:buAutoNum type="arabicPeriod" startAt="7"/>
            </a:pPr>
            <a:r>
              <a:rPr lang="en-US" dirty="0"/>
              <a:t>Generosity</a:t>
            </a:r>
          </a:p>
          <a:p>
            <a:pPr marL="569913" indent="-450850">
              <a:lnSpc>
                <a:spcPct val="114000"/>
              </a:lnSpc>
              <a:spcBef>
                <a:spcPts val="0"/>
              </a:spcBef>
              <a:spcAft>
                <a:spcPts val="200"/>
              </a:spcAft>
              <a:buFont typeface="Arial" pitchFamily="34" charset="0"/>
              <a:buAutoNum type="arabicPeriod" startAt="7"/>
            </a:pPr>
            <a:r>
              <a:rPr lang="en-US" dirty="0"/>
              <a:t>Gentleness</a:t>
            </a:r>
          </a:p>
          <a:p>
            <a:pPr marL="569913" indent="-450850">
              <a:lnSpc>
                <a:spcPct val="114000"/>
              </a:lnSpc>
              <a:spcBef>
                <a:spcPts val="0"/>
              </a:spcBef>
              <a:spcAft>
                <a:spcPts val="200"/>
              </a:spcAft>
              <a:buFont typeface="Arial" pitchFamily="34" charset="0"/>
              <a:buAutoNum type="arabicPeriod" startAt="7"/>
            </a:pPr>
            <a:r>
              <a:rPr lang="en-US" dirty="0"/>
              <a:t>Faithfulness</a:t>
            </a:r>
          </a:p>
          <a:p>
            <a:pPr marL="569913" indent="-569913">
              <a:lnSpc>
                <a:spcPct val="114000"/>
              </a:lnSpc>
              <a:spcBef>
                <a:spcPts val="0"/>
              </a:spcBef>
              <a:spcAft>
                <a:spcPts val="200"/>
              </a:spcAft>
              <a:buFont typeface="Arial" pitchFamily="34" charset="0"/>
              <a:buAutoNum type="arabicPeriod" startAt="7"/>
            </a:pPr>
            <a:r>
              <a:rPr lang="en-US" dirty="0"/>
              <a:t>Modesty</a:t>
            </a:r>
          </a:p>
          <a:p>
            <a:pPr marL="569913" indent="-569913">
              <a:lnSpc>
                <a:spcPct val="114000"/>
              </a:lnSpc>
              <a:spcBef>
                <a:spcPts val="0"/>
              </a:spcBef>
              <a:spcAft>
                <a:spcPts val="200"/>
              </a:spcAft>
              <a:buFont typeface="Arial" pitchFamily="34" charset="0"/>
              <a:buAutoNum type="arabicPeriod" startAt="7"/>
            </a:pPr>
            <a:r>
              <a:rPr lang="en-US" dirty="0"/>
              <a:t>Self-control</a:t>
            </a:r>
          </a:p>
          <a:p>
            <a:pPr marL="569913" indent="-569913">
              <a:lnSpc>
                <a:spcPct val="114000"/>
              </a:lnSpc>
              <a:spcBef>
                <a:spcPts val="0"/>
              </a:spcBef>
              <a:spcAft>
                <a:spcPts val="200"/>
              </a:spcAft>
              <a:buFont typeface="Arial" pitchFamily="34" charset="0"/>
              <a:buAutoNum type="arabicPeriod" startAt="7"/>
            </a:pPr>
            <a:r>
              <a:rPr lang="en-US" dirty="0"/>
              <a:t>Chastity </a:t>
            </a:r>
          </a:p>
        </p:txBody>
      </p:sp>
    </p:spTree>
    <p:extLst>
      <p:ext uri="{BB962C8B-B14F-4D97-AF65-F5344CB8AC3E}">
        <p14:creationId xmlns:p14="http://schemas.microsoft.com/office/powerpoint/2010/main" val="4237256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5742A-0257-49F3-933E-D1745DFD45FD}"/>
              </a:ext>
            </a:extLst>
          </p:cNvPr>
          <p:cNvSpPr>
            <a:spLocks noGrp="1"/>
          </p:cNvSpPr>
          <p:nvPr>
            <p:ph type="title"/>
          </p:nvPr>
        </p:nvSpPr>
        <p:spPr>
          <a:xfrm>
            <a:off x="1181595" y="990600"/>
            <a:ext cx="8229600" cy="685800"/>
          </a:xfrm>
        </p:spPr>
        <p:txBody>
          <a:bodyPr/>
          <a:lstStyle/>
          <a:p>
            <a:r>
              <a:rPr lang="en-US" dirty="0"/>
              <a:t>Discerning God’s Will</a:t>
            </a:r>
          </a:p>
        </p:txBody>
      </p:sp>
      <p:sp>
        <p:nvSpPr>
          <p:cNvPr id="3" name="Content Placeholder 2">
            <a:extLst>
              <a:ext uri="{FF2B5EF4-FFF2-40B4-BE49-F238E27FC236}">
                <a16:creationId xmlns:a16="http://schemas.microsoft.com/office/drawing/2014/main" id="{8DA78463-4AE2-48C8-B058-15169C165F7D}"/>
              </a:ext>
            </a:extLst>
          </p:cNvPr>
          <p:cNvSpPr>
            <a:spLocks noGrp="1"/>
          </p:cNvSpPr>
          <p:nvPr>
            <p:ph idx="1"/>
          </p:nvPr>
        </p:nvSpPr>
        <p:spPr>
          <a:xfrm>
            <a:off x="1181595" y="1676400"/>
            <a:ext cx="7695210" cy="3916363"/>
          </a:xfrm>
        </p:spPr>
        <p:txBody>
          <a:bodyPr>
            <a:noAutofit/>
          </a:bodyPr>
          <a:lstStyle/>
          <a:p>
            <a:pPr marL="0" indent="0">
              <a:lnSpc>
                <a:spcPct val="114000"/>
              </a:lnSpc>
              <a:spcBef>
                <a:spcPts val="0"/>
              </a:spcBef>
              <a:buNone/>
            </a:pPr>
            <a:r>
              <a:rPr lang="en-US" dirty="0"/>
              <a:t>As we seek what is right for our lives and future, the Church offers helps, or guiding principles, to lead us. </a:t>
            </a:r>
            <a:br>
              <a:rPr lang="en-US" dirty="0"/>
            </a:br>
            <a:r>
              <a:rPr lang="en-US" dirty="0"/>
              <a:t>If we use these principles, or practices, we are more likely to find the right path. </a:t>
            </a:r>
          </a:p>
          <a:p>
            <a:pPr marL="403225" indent="-403225">
              <a:lnSpc>
                <a:spcPct val="114000"/>
              </a:lnSpc>
              <a:spcBef>
                <a:spcPts val="0"/>
              </a:spcBef>
              <a:buAutoNum type="arabicPeriod"/>
            </a:pPr>
            <a:r>
              <a:rPr lang="en-US" dirty="0"/>
              <a:t>Know and pray with the Sacred Scriptures.</a:t>
            </a:r>
          </a:p>
          <a:p>
            <a:pPr marL="403225" indent="-403225">
              <a:lnSpc>
                <a:spcPct val="114000"/>
              </a:lnSpc>
              <a:spcBef>
                <a:spcPts val="0"/>
              </a:spcBef>
              <a:buAutoNum type="arabicPeriod"/>
            </a:pPr>
            <a:r>
              <a:rPr lang="en-US" dirty="0"/>
              <a:t>Live the sacraments.</a:t>
            </a:r>
          </a:p>
          <a:p>
            <a:pPr marL="403225" indent="-403225">
              <a:lnSpc>
                <a:spcPct val="114000"/>
              </a:lnSpc>
              <a:spcBef>
                <a:spcPts val="0"/>
              </a:spcBef>
              <a:buAutoNum type="arabicPeriod"/>
            </a:pPr>
            <a:r>
              <a:rPr lang="en-US" dirty="0"/>
              <a:t>Love the Catholic Church, the Church that Christ began.</a:t>
            </a:r>
          </a:p>
          <a:p>
            <a:pPr marL="403225" indent="-403225">
              <a:lnSpc>
                <a:spcPct val="114000"/>
              </a:lnSpc>
              <a:spcBef>
                <a:spcPts val="0"/>
              </a:spcBef>
              <a:buAutoNum type="arabicPeriod"/>
            </a:pPr>
            <a:r>
              <a:rPr lang="en-US" dirty="0"/>
              <a:t>Pray to the Holy Spirit to know God’s will and to follow Christ. </a:t>
            </a:r>
          </a:p>
        </p:txBody>
      </p:sp>
    </p:spTree>
    <p:extLst>
      <p:ext uri="{BB962C8B-B14F-4D97-AF65-F5344CB8AC3E}">
        <p14:creationId xmlns:p14="http://schemas.microsoft.com/office/powerpoint/2010/main" val="93210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go, company name&#10;&#10;Description automatically generated">
            <a:extLst>
              <a:ext uri="{FF2B5EF4-FFF2-40B4-BE49-F238E27FC236}">
                <a16:creationId xmlns:a16="http://schemas.microsoft.com/office/drawing/2014/main" id="{4F8F537D-FC21-4CB6-A3E8-B70769BCC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938048"/>
            <a:ext cx="4648200" cy="2977831"/>
          </a:xfrm>
          <a:prstGeom prst="rect">
            <a:avLst/>
          </a:prstGeom>
        </p:spPr>
      </p:pic>
      <p:sp>
        <p:nvSpPr>
          <p:cNvPr id="5" name="Title 4"/>
          <p:cNvSpPr>
            <a:spLocks noGrp="1"/>
          </p:cNvSpPr>
          <p:nvPr>
            <p:ph type="title"/>
          </p:nvPr>
        </p:nvSpPr>
        <p:spPr>
          <a:xfrm>
            <a:off x="935421" y="990600"/>
            <a:ext cx="8229600" cy="533400"/>
          </a:xfrm>
        </p:spPr>
        <p:txBody>
          <a:bodyPr/>
          <a:lstStyle/>
          <a:p>
            <a:r>
              <a:rPr lang="en-US" dirty="0"/>
              <a:t>Prophets and the Holy Spirit</a:t>
            </a:r>
          </a:p>
        </p:txBody>
      </p:sp>
      <p:sp>
        <p:nvSpPr>
          <p:cNvPr id="6" name="Content Placeholder 5"/>
          <p:cNvSpPr>
            <a:spLocks noGrp="1"/>
          </p:cNvSpPr>
          <p:nvPr>
            <p:ph idx="1"/>
          </p:nvPr>
        </p:nvSpPr>
        <p:spPr>
          <a:xfrm>
            <a:off x="959069" y="1600200"/>
            <a:ext cx="7422931" cy="4876799"/>
          </a:xfrm>
        </p:spPr>
        <p:txBody>
          <a:bodyPr>
            <a:normAutofit/>
          </a:bodyPr>
          <a:lstStyle/>
          <a:p>
            <a:pPr marL="231775" indent="-231775">
              <a:lnSpc>
                <a:spcPct val="114000"/>
              </a:lnSpc>
              <a:spcBef>
                <a:spcPts val="0"/>
              </a:spcBef>
            </a:pPr>
            <a:r>
              <a:rPr lang="en-US" dirty="0"/>
              <a:t>In English, the words </a:t>
            </a:r>
            <a:br>
              <a:rPr lang="en-US" dirty="0"/>
            </a:br>
            <a:r>
              <a:rPr lang="en-US" i="1" dirty="0"/>
              <a:t>wind</a:t>
            </a:r>
            <a:r>
              <a:rPr lang="en-US" dirty="0"/>
              <a:t>, </a:t>
            </a:r>
            <a:r>
              <a:rPr lang="en-US" i="1" dirty="0"/>
              <a:t>breath</a:t>
            </a:r>
            <a:r>
              <a:rPr lang="en-US" dirty="0"/>
              <a:t>, and </a:t>
            </a:r>
            <a:r>
              <a:rPr lang="en-US" i="1" dirty="0"/>
              <a:t>spirit</a:t>
            </a:r>
            <a:r>
              <a:rPr lang="en-US" dirty="0"/>
              <a:t> </a:t>
            </a:r>
            <a:br>
              <a:rPr lang="en-US" dirty="0"/>
            </a:br>
            <a:r>
              <a:rPr lang="en-US" dirty="0"/>
              <a:t>have three different </a:t>
            </a:r>
            <a:br>
              <a:rPr lang="en-US" dirty="0"/>
            </a:br>
            <a:r>
              <a:rPr lang="en-US" dirty="0"/>
              <a:t>meanings. </a:t>
            </a:r>
          </a:p>
          <a:p>
            <a:pPr marL="231775" indent="-231775">
              <a:lnSpc>
                <a:spcPct val="114000"/>
              </a:lnSpc>
              <a:spcBef>
                <a:spcPts val="0"/>
              </a:spcBef>
            </a:pPr>
            <a:r>
              <a:rPr lang="en-US" dirty="0"/>
              <a:t>Hebrew has only one </a:t>
            </a:r>
            <a:br>
              <a:rPr lang="en-US" dirty="0"/>
            </a:br>
            <a:r>
              <a:rPr lang="en-US" dirty="0"/>
              <a:t>word for all three meanings: </a:t>
            </a:r>
            <a:r>
              <a:rPr lang="en-US" i="1" dirty="0"/>
              <a:t>ruah</a:t>
            </a:r>
            <a:r>
              <a:rPr lang="en-US" dirty="0"/>
              <a:t>.</a:t>
            </a:r>
          </a:p>
          <a:p>
            <a:pPr marL="231775" indent="-231775">
              <a:lnSpc>
                <a:spcPct val="114000"/>
              </a:lnSpc>
              <a:spcBef>
                <a:spcPts val="0"/>
              </a:spcBef>
            </a:pPr>
            <a:r>
              <a:rPr lang="en-US" dirty="0"/>
              <a:t>In the Book of Ezekiel, God promises that the Spirit </a:t>
            </a:r>
            <a:r>
              <a:rPr lang="en-US" i="1" dirty="0"/>
              <a:t>(Ruah) </a:t>
            </a:r>
            <a:r>
              <a:rPr lang="en-US" dirty="0"/>
              <a:t>of God will bring the people of Israel back </a:t>
            </a:r>
            <a:br>
              <a:rPr lang="en-US" dirty="0"/>
            </a:br>
            <a:r>
              <a:rPr lang="en-US" dirty="0"/>
              <a:t>from the Exile and restore them to their land.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normAutofit/>
          </a:bodyPr>
          <a:lstStyle/>
          <a:p>
            <a:r>
              <a:rPr lang="en-US" dirty="0"/>
              <a:t>The Promise of the Holy Spirit</a:t>
            </a:r>
          </a:p>
        </p:txBody>
      </p:sp>
      <p:pic>
        <p:nvPicPr>
          <p:cNvPr id="7" name="Picture 6" descr="A picture containing graffiti, window, drawing&#10;&#10;Description automatically generated">
            <a:extLst>
              <a:ext uri="{FF2B5EF4-FFF2-40B4-BE49-F238E27FC236}">
                <a16:creationId xmlns:a16="http://schemas.microsoft.com/office/drawing/2014/main" id="{81696500-D733-4BD0-BB86-76A21F4B7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742220"/>
            <a:ext cx="2971800" cy="3373560"/>
          </a:xfrm>
          <a:prstGeom prst="rect">
            <a:avLst/>
          </a:prstGeom>
        </p:spPr>
      </p:pic>
      <p:sp>
        <p:nvSpPr>
          <p:cNvPr id="3" name="Content Placeholder 2"/>
          <p:cNvSpPr>
            <a:spLocks noGrp="1"/>
          </p:cNvSpPr>
          <p:nvPr>
            <p:ph idx="1"/>
          </p:nvPr>
        </p:nvSpPr>
        <p:spPr>
          <a:xfrm>
            <a:off x="3352800" y="1600200"/>
            <a:ext cx="5486400" cy="4742793"/>
          </a:xfrm>
        </p:spPr>
        <p:txBody>
          <a:bodyPr>
            <a:noAutofit/>
          </a:bodyPr>
          <a:lstStyle/>
          <a:p>
            <a:pPr marL="231775" lvl="0" indent="-231775">
              <a:lnSpc>
                <a:spcPct val="114000"/>
              </a:lnSpc>
              <a:spcBef>
                <a:spcPts val="0"/>
              </a:spcBef>
            </a:pPr>
            <a:r>
              <a:rPr lang="en-US" sz="2200" dirty="0"/>
              <a:t>At the Last Supper, Jesus prepared the Apostles for what was to come. He promised them an advocate.</a:t>
            </a:r>
          </a:p>
          <a:p>
            <a:pPr marL="231775" lvl="0" indent="-231775">
              <a:lnSpc>
                <a:spcPct val="114000"/>
              </a:lnSpc>
              <a:spcBef>
                <a:spcPts val="0"/>
              </a:spcBef>
            </a:pPr>
            <a:r>
              <a:rPr lang="en-US" sz="2200" dirty="0"/>
              <a:t>An </a:t>
            </a:r>
            <a:r>
              <a:rPr lang="en-US" sz="2200" i="1" dirty="0"/>
              <a:t>advocate</a:t>
            </a:r>
            <a:r>
              <a:rPr lang="en-US" sz="2200" dirty="0"/>
              <a:t>, Jesus’ word for the Holy Spirit, is someone who speaks up for you, someone who is on your side in conflict, someone who is a trusted </a:t>
            </a:r>
            <a:br>
              <a:rPr lang="en-US" sz="2200" dirty="0"/>
            </a:br>
            <a:r>
              <a:rPr lang="en-US" sz="2200" dirty="0"/>
              <a:t>helper and advisor. </a:t>
            </a:r>
          </a:p>
          <a:p>
            <a:pPr marL="231775" lvl="0" indent="-231775">
              <a:lnSpc>
                <a:spcPct val="114000"/>
              </a:lnSpc>
              <a:spcBef>
                <a:spcPts val="0"/>
              </a:spcBef>
            </a:pPr>
            <a:r>
              <a:rPr lang="en-US" sz="2200" dirty="0"/>
              <a:t>You can read this account of the promise and the demonstration of the power of the Holy Spirit at Pentecost in Acts of the Apostles, chapter 2.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8200"/>
            <a:ext cx="8229600" cy="685800"/>
          </a:xfrm>
        </p:spPr>
        <p:txBody>
          <a:bodyPr>
            <a:normAutofit/>
          </a:bodyPr>
          <a:lstStyle/>
          <a:p>
            <a:r>
              <a:rPr lang="en-US" dirty="0"/>
              <a:t>The Holy Spirit and Pentecost</a:t>
            </a:r>
          </a:p>
        </p:txBody>
      </p:sp>
      <p:sp>
        <p:nvSpPr>
          <p:cNvPr id="3" name="Content Placeholder 2"/>
          <p:cNvSpPr>
            <a:spLocks noGrp="1"/>
          </p:cNvSpPr>
          <p:nvPr>
            <p:ph idx="1"/>
          </p:nvPr>
        </p:nvSpPr>
        <p:spPr>
          <a:xfrm>
            <a:off x="2971800" y="1600200"/>
            <a:ext cx="5867400" cy="4038600"/>
          </a:xfrm>
        </p:spPr>
        <p:txBody>
          <a:bodyPr>
            <a:noAutofit/>
          </a:bodyPr>
          <a:lstStyle/>
          <a:p>
            <a:pPr marL="231775" indent="-231775">
              <a:lnSpc>
                <a:spcPct val="114000"/>
              </a:lnSpc>
              <a:spcBef>
                <a:spcPts val="0"/>
              </a:spcBef>
            </a:pPr>
            <a:r>
              <a:rPr lang="en-US" dirty="0"/>
              <a:t>The Holy Spirit came upon the Apostles and disciples, with Mary, as they were gathered in prayer fifty days after Passover, on the day called Pentecost. </a:t>
            </a:r>
          </a:p>
          <a:p>
            <a:pPr marL="231775" indent="-231775">
              <a:lnSpc>
                <a:spcPct val="114000"/>
              </a:lnSpc>
              <a:spcBef>
                <a:spcPts val="0"/>
              </a:spcBef>
            </a:pPr>
            <a:r>
              <a:rPr lang="en-US" dirty="0"/>
              <a:t>The sound of a strong, driving wind filled the entire house. Tongues of fire came to rest on each of them. They were all filled with the Holy Spirit. </a:t>
            </a:r>
          </a:p>
          <a:p>
            <a:pPr marL="231775" indent="-231775">
              <a:lnSpc>
                <a:spcPct val="114000"/>
              </a:lnSpc>
              <a:spcBef>
                <a:spcPts val="0"/>
              </a:spcBef>
            </a:pPr>
            <a:r>
              <a:rPr lang="en-US" dirty="0"/>
              <a:t>The Holy Spirit had an immediate effect upon the small group of believers. </a:t>
            </a:r>
          </a:p>
        </p:txBody>
      </p:sp>
      <p:pic>
        <p:nvPicPr>
          <p:cNvPr id="6" name="Picture 5" descr="Background pattern&#10;&#10;Description automatically generated">
            <a:extLst>
              <a:ext uri="{FF2B5EF4-FFF2-40B4-BE49-F238E27FC236}">
                <a16:creationId xmlns:a16="http://schemas.microsoft.com/office/drawing/2014/main" id="{BFF282FD-2D4E-4532-B829-DE6F785108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99" b="4797"/>
          <a:stretch/>
        </p:blipFill>
        <p:spPr>
          <a:xfrm>
            <a:off x="-7883" y="1695450"/>
            <a:ext cx="2808294" cy="3543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3957"/>
            <a:ext cx="8229600" cy="990600"/>
          </a:xfrm>
        </p:spPr>
        <p:txBody>
          <a:bodyPr>
            <a:normAutofit/>
          </a:bodyPr>
          <a:lstStyle/>
          <a:p>
            <a:r>
              <a:rPr lang="en-US" dirty="0"/>
              <a:t>The Sacrament of Confirmation within </a:t>
            </a:r>
            <a:br>
              <a:rPr lang="en-US" dirty="0"/>
            </a:br>
            <a:r>
              <a:rPr lang="en-US" dirty="0"/>
              <a:t>the Sacraments of Christian Initiation</a:t>
            </a:r>
          </a:p>
        </p:txBody>
      </p:sp>
      <p:sp>
        <p:nvSpPr>
          <p:cNvPr id="3" name="Content Placeholder 2"/>
          <p:cNvSpPr>
            <a:spLocks noGrp="1"/>
          </p:cNvSpPr>
          <p:nvPr>
            <p:ph idx="1"/>
          </p:nvPr>
        </p:nvSpPr>
        <p:spPr>
          <a:xfrm>
            <a:off x="3124200" y="2008632"/>
            <a:ext cx="5715000" cy="4163568"/>
          </a:xfrm>
        </p:spPr>
        <p:txBody>
          <a:bodyPr>
            <a:noAutofit/>
          </a:bodyPr>
          <a:lstStyle/>
          <a:p>
            <a:pPr marL="231775" indent="-231775">
              <a:lnSpc>
                <a:spcPct val="114000"/>
              </a:lnSpc>
              <a:spcBef>
                <a:spcPts val="0"/>
              </a:spcBef>
            </a:pPr>
            <a:r>
              <a:rPr lang="en-US" sz="2000" dirty="0"/>
              <a:t>Christian Initiation is accomplished in the three Sacraments of Christian Initiation (Baptism, Confirmation, and the Eucharist) together.</a:t>
            </a:r>
          </a:p>
          <a:p>
            <a:pPr marL="231775" indent="-231775">
              <a:lnSpc>
                <a:spcPct val="114000"/>
              </a:lnSpc>
              <a:spcBef>
                <a:spcPts val="0"/>
              </a:spcBef>
            </a:pPr>
            <a:r>
              <a:rPr lang="en-US" sz="2000" dirty="0"/>
              <a:t>Baptism begins new life, Confirmation strengthens that new life, and the Eucharist nourishes new Christian life through the transforming power of the Body and Blood </a:t>
            </a:r>
            <a:br>
              <a:rPr lang="en-US" sz="2000" dirty="0"/>
            </a:br>
            <a:r>
              <a:rPr lang="en-US" sz="2000" dirty="0"/>
              <a:t>of Christ.</a:t>
            </a:r>
          </a:p>
          <a:p>
            <a:pPr marL="231775" indent="-231775">
              <a:lnSpc>
                <a:spcPct val="114000"/>
              </a:lnSpc>
              <a:spcBef>
                <a:spcPts val="0"/>
              </a:spcBef>
            </a:pPr>
            <a:r>
              <a:rPr lang="en-US" sz="2000" dirty="0"/>
              <a:t>In the first centuries of the Church, Confirmation was celebrated following Baptism in the same liturgy, and the bishop was the ordinary minister of Confirmation. </a:t>
            </a:r>
          </a:p>
        </p:txBody>
      </p:sp>
      <p:pic>
        <p:nvPicPr>
          <p:cNvPr id="5" name="Picture 4" descr="A person wearing a costume&#10;&#10;Description automatically generated">
            <a:extLst>
              <a:ext uri="{FF2B5EF4-FFF2-40B4-BE49-F238E27FC236}">
                <a16:creationId xmlns:a16="http://schemas.microsoft.com/office/drawing/2014/main" id="{C9070BC2-F2D6-4D6C-81B2-042E5A0625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0" r="5000"/>
          <a:stretch/>
        </p:blipFill>
        <p:spPr>
          <a:xfrm>
            <a:off x="0" y="2112264"/>
            <a:ext cx="2937874" cy="32212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8229600" cy="609600"/>
          </a:xfrm>
        </p:spPr>
        <p:txBody>
          <a:bodyPr>
            <a:normAutofit/>
          </a:bodyPr>
          <a:lstStyle/>
          <a:p>
            <a:r>
              <a:rPr lang="en-US" dirty="0"/>
              <a:t>When Does Confirmation Happen?</a:t>
            </a:r>
          </a:p>
        </p:txBody>
      </p:sp>
      <p:pic>
        <p:nvPicPr>
          <p:cNvPr id="5" name="Picture 4" descr="A close up of a sign&#10;&#10;Description automatically generated">
            <a:extLst>
              <a:ext uri="{FF2B5EF4-FFF2-40B4-BE49-F238E27FC236}">
                <a16:creationId xmlns:a16="http://schemas.microsoft.com/office/drawing/2014/main" id="{1E74CD54-EB75-4549-A26E-4E7491B09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1524000"/>
            <a:ext cx="3069566" cy="4602049"/>
          </a:xfrm>
          <a:prstGeom prst="rect">
            <a:avLst/>
          </a:prstGeom>
        </p:spPr>
      </p:pic>
      <p:sp>
        <p:nvSpPr>
          <p:cNvPr id="3" name="Content Placeholder 2"/>
          <p:cNvSpPr>
            <a:spLocks noGrp="1"/>
          </p:cNvSpPr>
          <p:nvPr>
            <p:ph idx="1"/>
          </p:nvPr>
        </p:nvSpPr>
        <p:spPr>
          <a:xfrm>
            <a:off x="775138" y="1615221"/>
            <a:ext cx="5092262" cy="4373563"/>
          </a:xfrm>
        </p:spPr>
        <p:txBody>
          <a:bodyPr>
            <a:noAutofit/>
          </a:bodyPr>
          <a:lstStyle/>
          <a:p>
            <a:pPr marL="231775" indent="-231775">
              <a:lnSpc>
                <a:spcPct val="114000"/>
              </a:lnSpc>
              <a:spcBef>
                <a:spcPts val="0"/>
              </a:spcBef>
            </a:pPr>
            <a:r>
              <a:rPr lang="en-US" sz="2200" dirty="0"/>
              <a:t>In the West, Confirmation (the </a:t>
            </a:r>
            <a:br>
              <a:rPr lang="en-US" sz="2200" dirty="0"/>
            </a:br>
            <a:r>
              <a:rPr lang="en-US" sz="2200" dirty="0"/>
              <a:t>completion of Baptism) was delayed </a:t>
            </a:r>
            <a:br>
              <a:rPr lang="en-US" sz="2200" dirty="0"/>
            </a:br>
            <a:r>
              <a:rPr lang="en-US" sz="2200" dirty="0"/>
              <a:t>until the bishop could be present.</a:t>
            </a:r>
          </a:p>
          <a:p>
            <a:pPr marL="231775" indent="-231775">
              <a:lnSpc>
                <a:spcPct val="114000"/>
              </a:lnSpc>
              <a:spcBef>
                <a:spcPts val="0"/>
              </a:spcBef>
            </a:pPr>
            <a:r>
              <a:rPr lang="en-US" sz="2200" dirty="0"/>
              <a:t>In the East, the three sacraments </a:t>
            </a:r>
            <a:br>
              <a:rPr lang="en-US" sz="2200" dirty="0"/>
            </a:br>
            <a:r>
              <a:rPr lang="en-US" sz="2200" dirty="0"/>
              <a:t>were never separated. </a:t>
            </a:r>
          </a:p>
          <a:p>
            <a:pPr marL="231775" indent="-231775">
              <a:lnSpc>
                <a:spcPct val="114000"/>
              </a:lnSpc>
              <a:spcBef>
                <a:spcPts val="0"/>
              </a:spcBef>
            </a:pPr>
            <a:r>
              <a:rPr lang="en-US" sz="2200" dirty="0"/>
              <a:t>So today, in Eastern Churches, Confirmation immediately follows </a:t>
            </a:r>
            <a:br>
              <a:rPr lang="en-US" sz="2200" dirty="0"/>
            </a:br>
            <a:r>
              <a:rPr lang="en-US" sz="2200" dirty="0"/>
              <a:t>Baptism and is administered by the </a:t>
            </a:r>
            <a:br>
              <a:rPr lang="en-US" sz="2200" dirty="0"/>
            </a:br>
            <a:r>
              <a:rPr lang="en-US" sz="2200" dirty="0"/>
              <a:t>priest. Reception of the Eucharist </a:t>
            </a:r>
            <a:br>
              <a:rPr lang="en-US" sz="2200" dirty="0"/>
            </a:br>
            <a:r>
              <a:rPr lang="en-US" sz="2200" dirty="0"/>
              <a:t>follows, even for infants.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a Partner</a:t>
            </a:r>
          </a:p>
        </p:txBody>
      </p:sp>
      <p:sp>
        <p:nvSpPr>
          <p:cNvPr id="3" name="Content Placeholder 2"/>
          <p:cNvSpPr>
            <a:spLocks noGrp="1"/>
          </p:cNvSpPr>
          <p:nvPr>
            <p:ph idx="1"/>
          </p:nvPr>
        </p:nvSpPr>
        <p:spPr>
          <a:xfrm>
            <a:off x="3352800" y="1828800"/>
            <a:ext cx="5063966" cy="4114800"/>
          </a:xfrm>
        </p:spPr>
        <p:txBody>
          <a:bodyPr>
            <a:normAutofit/>
          </a:bodyPr>
          <a:lstStyle/>
          <a:p>
            <a:pPr marL="0" indent="0">
              <a:buNone/>
            </a:pPr>
            <a:r>
              <a:rPr lang="en-US" dirty="0"/>
              <a:t>What do you think are the advantages and disadvantages of having Confirmation immediately following infant Baptism versus having Baptism and Confirmation separated, as they are in the Latin Church?</a:t>
            </a:r>
          </a:p>
        </p:txBody>
      </p:sp>
      <p:pic>
        <p:nvPicPr>
          <p:cNvPr id="4" name="Picture 3" descr="Icon&#10;&#10;Description automatically generated">
            <a:extLst>
              <a:ext uri="{FF2B5EF4-FFF2-40B4-BE49-F238E27FC236}">
                <a16:creationId xmlns:a16="http://schemas.microsoft.com/office/drawing/2014/main" id="{8CE6490F-D6C2-408E-AB5A-56E51FEEDD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752" y="1828800"/>
            <a:ext cx="2151385" cy="21500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990600"/>
            <a:ext cx="8229600" cy="533400"/>
          </a:xfrm>
        </p:spPr>
        <p:txBody>
          <a:bodyPr/>
          <a:lstStyle/>
          <a:p>
            <a:r>
              <a:rPr lang="en-US" dirty="0"/>
              <a:t>What Is the Age of Confirmation?</a:t>
            </a:r>
          </a:p>
        </p:txBody>
      </p:sp>
      <p:pic>
        <p:nvPicPr>
          <p:cNvPr id="6" name="Picture 5" descr="Diagram&#10;&#10;Description automatically generated">
            <a:extLst>
              <a:ext uri="{FF2B5EF4-FFF2-40B4-BE49-F238E27FC236}">
                <a16:creationId xmlns:a16="http://schemas.microsoft.com/office/drawing/2014/main" id="{31A604C5-D082-4072-BAFF-2E7E5D0E45B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7378"/>
          <a:stretch/>
        </p:blipFill>
        <p:spPr>
          <a:xfrm>
            <a:off x="1828800" y="4744844"/>
            <a:ext cx="5943600" cy="1655956"/>
          </a:xfrm>
          <a:prstGeom prst="rect">
            <a:avLst/>
          </a:prstGeom>
        </p:spPr>
      </p:pic>
      <p:sp>
        <p:nvSpPr>
          <p:cNvPr id="3" name="Content Placeholder 2"/>
          <p:cNvSpPr>
            <a:spLocks noGrp="1"/>
          </p:cNvSpPr>
          <p:nvPr>
            <p:ph idx="1"/>
          </p:nvPr>
        </p:nvSpPr>
        <p:spPr>
          <a:xfrm>
            <a:off x="1219200" y="1541814"/>
            <a:ext cx="7010400" cy="3962400"/>
          </a:xfrm>
        </p:spPr>
        <p:txBody>
          <a:bodyPr>
            <a:noAutofit/>
          </a:bodyPr>
          <a:lstStyle/>
          <a:p>
            <a:pPr marL="225425" indent="-225425">
              <a:lnSpc>
                <a:spcPct val="114000"/>
              </a:lnSpc>
              <a:spcBef>
                <a:spcPts val="0"/>
              </a:spcBef>
            </a:pPr>
            <a:r>
              <a:rPr lang="en-US" sz="2000" dirty="0"/>
              <a:t>The United States Conference of Catholic Bishops </a:t>
            </a:r>
            <a:br>
              <a:rPr lang="en-US" sz="2000" dirty="0"/>
            </a:br>
            <a:r>
              <a:rPr lang="en-US" sz="2000" dirty="0"/>
              <a:t>has set the age of Confirmation between the age of discretion (about seven) and about sixteen years of age. </a:t>
            </a:r>
          </a:p>
          <a:p>
            <a:pPr marL="225425" indent="-225425">
              <a:lnSpc>
                <a:spcPct val="114000"/>
              </a:lnSpc>
              <a:spcBef>
                <a:spcPts val="0"/>
              </a:spcBef>
            </a:pPr>
            <a:r>
              <a:rPr lang="en-US" sz="2000" dirty="0"/>
              <a:t>Some dioceses have adopted the “restored order” of receiving the sacraments: first Baptism, then Confirmation, and last, the Eucharist. </a:t>
            </a:r>
          </a:p>
          <a:p>
            <a:pPr marL="225425" indent="-225425">
              <a:lnSpc>
                <a:spcPct val="114000"/>
              </a:lnSpc>
              <a:spcBef>
                <a:spcPts val="0"/>
              </a:spcBef>
            </a:pPr>
            <a:r>
              <a:rPr lang="en-US" sz="2000" dirty="0"/>
              <a:t>Administering the sacraments in this order emphasizes </a:t>
            </a:r>
            <a:br>
              <a:rPr lang="en-US" sz="2000" dirty="0"/>
            </a:br>
            <a:r>
              <a:rPr lang="en-US" sz="2000" dirty="0"/>
              <a:t>the Eucharist as the culmination of Christian Initiation. </a:t>
            </a:r>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721</TotalTime>
  <Words>2381</Words>
  <Application>Microsoft Office PowerPoint</Application>
  <PresentationFormat>On-screen Show (4:3)</PresentationFormat>
  <Paragraphs>179</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LIC Presentation template</vt:lpstr>
      <vt:lpstr>Confirmation</vt:lpstr>
      <vt:lpstr>Chapter Focus Question: </vt:lpstr>
      <vt:lpstr>Prophets and the Holy Spirit</vt:lpstr>
      <vt:lpstr>The Promise of the Holy Spirit</vt:lpstr>
      <vt:lpstr>The Holy Spirit and Pentecost</vt:lpstr>
      <vt:lpstr>The Sacrament of Confirmation within  the Sacraments of Christian Initiation</vt:lpstr>
      <vt:lpstr>When Does Confirmation Happen?</vt:lpstr>
      <vt:lpstr>Discuss with a Partner</vt:lpstr>
      <vt:lpstr>What Is the Age of Confirmation?</vt:lpstr>
      <vt:lpstr>The Bishop and Confirmation</vt:lpstr>
      <vt:lpstr>Who Can Receive  the Sacrament of Confirmation?</vt:lpstr>
      <vt:lpstr>PowerPoint Presentation</vt:lpstr>
      <vt:lpstr>PowerPoint Presentation</vt:lpstr>
      <vt:lpstr>Celebrating the Order of Confirmation</vt:lpstr>
      <vt:lpstr>PowerPoint Presentation</vt:lpstr>
      <vt:lpstr>PowerPoint Presentation</vt:lpstr>
      <vt:lpstr>PowerPoint Presentation</vt:lpstr>
      <vt:lpstr>Marked for Life</vt:lpstr>
      <vt:lpstr>Gifts and Responsibilities of Confirmation</vt:lpstr>
      <vt:lpstr>Gifts and Responsibilities of Confirmation (continued)</vt:lpstr>
      <vt:lpstr>Gifts of the Holy Spirit</vt:lpstr>
      <vt:lpstr>Fruits of the Holy Spirit</vt:lpstr>
      <vt:lpstr>Discerning God’s Will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Confirmation</dc:title>
  <dc:creator>Ivy Wick</dc:creator>
  <cp:lastModifiedBy>Brooke Saron</cp:lastModifiedBy>
  <cp:revision>67</cp:revision>
  <dcterms:created xsi:type="dcterms:W3CDTF">2020-11-09T13:34:11Z</dcterms:created>
  <dcterms:modified xsi:type="dcterms:W3CDTF">2020-12-03T21:37:40Z</dcterms:modified>
</cp:coreProperties>
</file>